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2" r:id="rId2"/>
    <p:sldId id="267" r:id="rId3"/>
    <p:sldId id="257" r:id="rId4"/>
    <p:sldId id="264" r:id="rId5"/>
    <p:sldId id="288" r:id="rId6"/>
    <p:sldId id="265" r:id="rId7"/>
    <p:sldId id="271" r:id="rId8"/>
    <p:sldId id="280" r:id="rId9"/>
    <p:sldId id="283" r:id="rId10"/>
    <p:sldId id="284" r:id="rId11"/>
    <p:sldId id="270" r:id="rId12"/>
    <p:sldId id="276" r:id="rId13"/>
    <p:sldId id="274" r:id="rId14"/>
    <p:sldId id="277" r:id="rId15"/>
    <p:sldId id="278" r:id="rId16"/>
    <p:sldId id="282" r:id="rId17"/>
    <p:sldId id="279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D8766-DE75-4CA1-A301-83A1B1140267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60BBF25-51C3-41B9-9CE4-4B080243584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Accès aux contrats</a:t>
          </a:r>
          <a:endParaRPr lang="fr-FR" sz="1100" b="1" dirty="0">
            <a:latin typeface="Trebuchet MS" pitchFamily="34" charset="0"/>
          </a:endParaRPr>
        </a:p>
      </dgm:t>
    </dgm:pt>
    <dgm:pt modelId="{5960FC32-D6A9-48E6-B78D-025B0969A7A7}" type="parTrans" cxnId="{1F961E8F-0CFA-4A4A-A11B-7EC20EAD20D4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EE3B7374-EFA9-4F12-B337-7E4781A7C440}" type="sibTrans" cxnId="{1F961E8F-0CFA-4A4A-A11B-7EC20EAD20D4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D8D96DB6-938F-4213-83A9-645BB5E17EBC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Demande de prise en </a:t>
          </a:r>
          <a:r>
            <a:rPr lang="fr-FR" sz="1100" b="0" dirty="0" smtClean="0">
              <a:latin typeface="Trebuchet MS" pitchFamily="34" charset="0"/>
            </a:rPr>
            <a:t>charge</a:t>
          </a:r>
          <a:endParaRPr lang="fr-FR" sz="1100" b="0" dirty="0">
            <a:latin typeface="Trebuchet MS" pitchFamily="34" charset="0"/>
          </a:endParaRPr>
        </a:p>
      </dgm:t>
    </dgm:pt>
    <dgm:pt modelId="{284C414B-3107-42D5-99AD-7106F650E803}" type="parTrans" cxnId="{2E7D2D10-72E4-4676-8BA1-B2B0BA26C30D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3DA3DA2F-EFB3-4741-AC05-1BF5C138768B}" type="sibTrans" cxnId="{2E7D2D10-72E4-4676-8BA1-B2B0BA26C30D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51E1E555-F8E5-44DA-9A03-600877C60817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Simuler des devis</a:t>
          </a:r>
          <a:endParaRPr lang="fr-FR" sz="1100" b="1" dirty="0">
            <a:latin typeface="Trebuchet MS" pitchFamily="34" charset="0"/>
          </a:endParaRPr>
        </a:p>
      </dgm:t>
    </dgm:pt>
    <dgm:pt modelId="{7EEC73EB-20A3-4CEE-B45E-4FCF701F1E72}" type="parTrans" cxnId="{6544EC48-3A2B-4A92-9F35-94A87AB223F3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C4B7EF34-8F4E-4FF4-92B0-9E3826ED378B}" type="sibTrans" cxnId="{6544EC48-3A2B-4A92-9F35-94A87AB223F3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ED031C2F-3615-40DB-BEB5-62049D8C4DAF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Géo localisation </a:t>
          </a:r>
          <a:endParaRPr lang="fr-FR" sz="1100" b="1" dirty="0">
            <a:latin typeface="Trebuchet MS" pitchFamily="34" charset="0"/>
          </a:endParaRPr>
        </a:p>
      </dgm:t>
    </dgm:pt>
    <dgm:pt modelId="{63C0C5CC-DCFB-4000-BC7D-8C865C8B10AF}" type="parTrans" cxnId="{5D372F2E-1027-4B08-AC3A-76AB8BCC0238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8E6747FC-810B-4A45-B6C7-54F32B7DF7A2}" type="sibTrans" cxnId="{5D372F2E-1027-4B08-AC3A-76AB8BCC0238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9C627A77-A3CB-4852-8D3B-267D17B41144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Notification </a:t>
          </a:r>
          <a:endParaRPr lang="fr-FR" sz="1100" b="1" dirty="0">
            <a:latin typeface="Trebuchet MS" pitchFamily="34" charset="0"/>
          </a:endParaRPr>
        </a:p>
      </dgm:t>
    </dgm:pt>
    <dgm:pt modelId="{E7B6D065-3BF2-4210-BDF3-3589846CC918}" type="parTrans" cxnId="{A6403DB8-2308-4AEE-ADE5-9764722371AF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C739AFB5-924E-41DD-A87F-36A793009C22}" type="sibTrans" cxnId="{A6403DB8-2308-4AEE-ADE5-9764722371AF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98AE5096-6E77-4B00-8E58-0FF0300B8AAE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Informations </a:t>
          </a:r>
          <a:endParaRPr lang="fr-FR" sz="1100" b="1" dirty="0">
            <a:latin typeface="Trebuchet MS" pitchFamily="34" charset="0"/>
          </a:endParaRPr>
        </a:p>
      </dgm:t>
    </dgm:pt>
    <dgm:pt modelId="{FED4BC93-9032-414C-847B-24A89995E672}" type="parTrans" cxnId="{11F6EDA1-0D2B-47C0-9D4B-CD9D48E8300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10A0425C-D961-4CEE-A037-73631595201A}" type="sibTrans" cxnId="{11F6EDA1-0D2B-47C0-9D4B-CD9D48E8300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6B0113A8-AD7E-466E-B07A-154213ECDF9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100" dirty="0" smtClean="0">
              <a:latin typeface="Trebuchet MS" pitchFamily="34" charset="0"/>
            </a:rPr>
            <a:t>Dates d’effet, Echéance, garanties…</a:t>
          </a:r>
          <a:endParaRPr lang="fr-FR" sz="1100" dirty="0">
            <a:latin typeface="Trebuchet MS" pitchFamily="34" charset="0"/>
          </a:endParaRPr>
        </a:p>
      </dgm:t>
    </dgm:pt>
    <dgm:pt modelId="{072A68CB-C959-4C13-BA0B-38A729FE5D3C}" type="parTrans" cxnId="{9EA8165F-46BD-48F7-B775-9C6BFCDBCAD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6E5A0CF8-BA85-4D8C-810A-EDB3D7444598}" type="sibTrans" cxnId="{9EA8165F-46BD-48F7-B775-9C6BFCDBCAD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2F9E7D05-EA23-4CF3-969E-F869B03C587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100" dirty="0" smtClean="0">
              <a:latin typeface="Trebuchet MS" pitchFamily="34" charset="0"/>
            </a:rPr>
            <a:t>Prestataires santé, Garage, Assistance</a:t>
          </a:r>
          <a:endParaRPr lang="fr-FR" sz="1100" dirty="0">
            <a:latin typeface="Trebuchet MS" pitchFamily="34" charset="0"/>
          </a:endParaRPr>
        </a:p>
      </dgm:t>
    </dgm:pt>
    <dgm:pt modelId="{C26A03B6-687C-40C1-92A3-1C5AAECE4DCF}" type="parTrans" cxnId="{4DD0E263-AC85-4A73-B000-AD8C4E5AE25A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A7D22F5C-4C06-4F97-89D3-AC7947EF7BA8}" type="sibTrans" cxnId="{4DD0E263-AC85-4A73-B000-AD8C4E5AE25A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C54C830C-94A3-4F2C-9E95-F9DA41CB2BB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100" dirty="0" smtClean="0">
              <a:latin typeface="Trebuchet MS" pitchFamily="34" charset="0"/>
            </a:rPr>
            <a:t>Rappel échéance contrat, remboursement des frais santé…</a:t>
          </a:r>
          <a:r>
            <a:rPr lang="fr-FR" sz="1100" dirty="0" err="1" smtClean="0">
              <a:latin typeface="Trebuchet MS" pitchFamily="34" charset="0"/>
            </a:rPr>
            <a:t>etc</a:t>
          </a:r>
          <a:endParaRPr lang="fr-FR" sz="1100" dirty="0">
            <a:latin typeface="Trebuchet MS" pitchFamily="34" charset="0"/>
          </a:endParaRPr>
        </a:p>
      </dgm:t>
    </dgm:pt>
    <dgm:pt modelId="{4A0528C0-1F5C-40F8-B096-9A71B81DC6F8}" type="parTrans" cxnId="{9D5BD3CA-C734-4D9B-AB34-963C480DECBB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42EB7EA9-C346-4BA5-AC5E-7F2C7B6D361B}" type="sibTrans" cxnId="{9D5BD3CA-C734-4D9B-AB34-963C480DECBB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52FE28B2-3808-4D19-BE5E-9D9627265C0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100" dirty="0" smtClean="0">
              <a:latin typeface="Trebuchet MS" pitchFamily="34" charset="0"/>
            </a:rPr>
            <a:t>Police, Sapeur, Urgences</a:t>
          </a:r>
          <a:endParaRPr lang="fr-FR" sz="1100" dirty="0">
            <a:latin typeface="Trebuchet MS" pitchFamily="34" charset="0"/>
          </a:endParaRPr>
        </a:p>
      </dgm:t>
    </dgm:pt>
    <dgm:pt modelId="{285D11A5-25F8-4B25-BE7E-E927B1239492}" type="parTrans" cxnId="{CAA4FC61-147A-45CA-812B-CA43E3B2471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55F9C068-CD03-4B9A-A3F8-3CDBD88F01D8}" type="sibTrans" cxnId="{CAA4FC61-147A-45CA-812B-CA43E3B24715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39A8FA9E-F8B7-48D0-BA42-2D3C1D18625D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Déclaration de sinistre</a:t>
          </a:r>
          <a:endParaRPr lang="fr-FR" sz="1100" b="1" dirty="0">
            <a:latin typeface="Trebuchet MS" pitchFamily="34" charset="0"/>
          </a:endParaRPr>
        </a:p>
      </dgm:t>
    </dgm:pt>
    <dgm:pt modelId="{5C0A0F0A-A4BD-49BD-B270-8B7DF6FD9D23}" type="parTrans" cxnId="{149AB0BB-DBD5-4F47-B49B-4029289F30AB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F064DCE3-92F3-4D22-9B82-5D317CCD939E}" type="sibTrans" cxnId="{149AB0BB-DBD5-4F47-B49B-4029289F30AB}">
      <dgm:prSet/>
      <dgm:spPr/>
      <dgm:t>
        <a:bodyPr/>
        <a:lstStyle/>
        <a:p>
          <a:endParaRPr lang="fr-FR" sz="1100">
            <a:latin typeface="Trebuchet MS" pitchFamily="34" charset="0"/>
          </a:endParaRPr>
        </a:p>
      </dgm:t>
    </dgm:pt>
    <dgm:pt modelId="{30B3F644-13FE-4FC5-96C1-B0C2C8CF51A7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 smtClean="0">
              <a:latin typeface="Trebuchet MS" pitchFamily="34" charset="0"/>
            </a:rPr>
            <a:t>Hospitalisation, analyse..</a:t>
          </a:r>
          <a:endParaRPr lang="fr-FR" sz="1000" b="0" dirty="0">
            <a:latin typeface="Trebuchet MS" pitchFamily="34" charset="0"/>
          </a:endParaRPr>
        </a:p>
      </dgm:t>
    </dgm:pt>
    <dgm:pt modelId="{368CE665-3F5B-4E85-8682-3F260159C12F}" type="parTrans" cxnId="{56FA293D-63ED-41CD-8BA9-A1827FF47F83}">
      <dgm:prSet/>
      <dgm:spPr/>
      <dgm:t>
        <a:bodyPr/>
        <a:lstStyle/>
        <a:p>
          <a:endParaRPr lang="fr-FR">
            <a:latin typeface="Trebuchet MS" pitchFamily="34" charset="0"/>
          </a:endParaRPr>
        </a:p>
      </dgm:t>
    </dgm:pt>
    <dgm:pt modelId="{5F655FD0-81F6-4E4B-9470-8DE6EBB55444}" type="sibTrans" cxnId="{56FA293D-63ED-41CD-8BA9-A1827FF47F83}">
      <dgm:prSet/>
      <dgm:spPr/>
      <dgm:t>
        <a:bodyPr/>
        <a:lstStyle/>
        <a:p>
          <a:endParaRPr lang="fr-FR">
            <a:latin typeface="Trebuchet MS" pitchFamily="34" charset="0"/>
          </a:endParaRPr>
        </a:p>
      </dgm:t>
    </dgm:pt>
    <dgm:pt modelId="{CC871433-507E-48C0-9E97-226164286F11}">
      <dgm:prSet phldrT="[Texte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100" b="1" dirty="0" smtClean="0">
              <a:latin typeface="Trebuchet MS" pitchFamily="34" charset="0"/>
            </a:rPr>
            <a:t>Paiement</a:t>
          </a:r>
          <a:endParaRPr lang="fr-FR" sz="1100" b="1" dirty="0">
            <a:latin typeface="Trebuchet MS" pitchFamily="34" charset="0"/>
          </a:endParaRPr>
        </a:p>
      </dgm:t>
    </dgm:pt>
    <dgm:pt modelId="{B50005E9-1BEB-473F-9BB6-18302BE5E408}" type="parTrans" cxnId="{C51F0A5C-B1D6-4B1C-B965-B955B7CF59B5}">
      <dgm:prSet/>
      <dgm:spPr/>
      <dgm:t>
        <a:bodyPr/>
        <a:lstStyle/>
        <a:p>
          <a:endParaRPr lang="fr-FR">
            <a:latin typeface="Trebuchet MS" pitchFamily="34" charset="0"/>
          </a:endParaRPr>
        </a:p>
      </dgm:t>
    </dgm:pt>
    <dgm:pt modelId="{B8B0BDF2-66D9-4B0A-AC46-EA8CFA6A5454}" type="sibTrans" cxnId="{C51F0A5C-B1D6-4B1C-B965-B955B7CF59B5}">
      <dgm:prSet/>
      <dgm:spPr/>
      <dgm:t>
        <a:bodyPr/>
        <a:lstStyle/>
        <a:p>
          <a:endParaRPr lang="fr-FR">
            <a:latin typeface="Trebuchet MS" pitchFamily="34" charset="0"/>
          </a:endParaRPr>
        </a:p>
      </dgm:t>
    </dgm:pt>
    <dgm:pt modelId="{5B837782-28F9-48B6-AF95-5EAA843595D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100" dirty="0" smtClean="0">
              <a:latin typeface="Trebuchet MS" pitchFamily="34" charset="0"/>
            </a:rPr>
            <a:t>Nouveaux produits, offres..</a:t>
          </a:r>
          <a:endParaRPr lang="fr-FR" sz="1100" dirty="0">
            <a:latin typeface="Trebuchet MS" pitchFamily="34" charset="0"/>
          </a:endParaRPr>
        </a:p>
      </dgm:t>
    </dgm:pt>
    <dgm:pt modelId="{93156476-085B-42AB-82E8-2C36E098EC2C}" type="parTrans" cxnId="{E18A6EF0-A0FA-4B06-93DD-A61A7827123A}">
      <dgm:prSet/>
      <dgm:spPr/>
      <dgm:t>
        <a:bodyPr/>
        <a:lstStyle/>
        <a:p>
          <a:endParaRPr lang="fr-FR"/>
        </a:p>
      </dgm:t>
    </dgm:pt>
    <dgm:pt modelId="{44C3932D-CA5A-4664-BAA0-37AE4CB9D653}" type="sibTrans" cxnId="{E18A6EF0-A0FA-4B06-93DD-A61A7827123A}">
      <dgm:prSet/>
      <dgm:spPr/>
      <dgm:t>
        <a:bodyPr/>
        <a:lstStyle/>
        <a:p>
          <a:endParaRPr lang="fr-FR"/>
        </a:p>
      </dgm:t>
    </dgm:pt>
    <dgm:pt modelId="{FD260955-5305-4E7B-AC0C-69E3E69558CC}" type="pres">
      <dgm:prSet presAssocID="{006D8766-DE75-4CA1-A301-83A1B11402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6A0DB2-2781-4C7D-852A-2CEE5CAD5DBD}" type="pres">
      <dgm:prSet presAssocID="{060BBF25-51C3-41B9-9CE4-4B080243584C}" presName="parentLin" presStyleCnt="0"/>
      <dgm:spPr/>
    </dgm:pt>
    <dgm:pt modelId="{C1703320-6ED0-49E8-AD33-76ED331584DD}" type="pres">
      <dgm:prSet presAssocID="{060BBF25-51C3-41B9-9CE4-4B080243584C}" presName="parentLeftMargin" presStyleLbl="node1" presStyleIdx="0" presStyleCnt="8"/>
      <dgm:spPr/>
      <dgm:t>
        <a:bodyPr/>
        <a:lstStyle/>
        <a:p>
          <a:endParaRPr lang="fr-FR"/>
        </a:p>
      </dgm:t>
    </dgm:pt>
    <dgm:pt modelId="{4A551BE1-3D7C-45BC-A046-A3988F82BCDD}" type="pres">
      <dgm:prSet presAssocID="{060BBF25-51C3-41B9-9CE4-4B080243584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42DA1E-F141-4A7C-9869-3B42F438105E}" type="pres">
      <dgm:prSet presAssocID="{060BBF25-51C3-41B9-9CE4-4B080243584C}" presName="negativeSpace" presStyleCnt="0"/>
      <dgm:spPr/>
    </dgm:pt>
    <dgm:pt modelId="{5336E0B3-47FD-4916-AB2A-947483DE76E3}" type="pres">
      <dgm:prSet presAssocID="{060BBF25-51C3-41B9-9CE4-4B080243584C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6B8F92-45E5-4084-B47E-41F1075A8AA0}" type="pres">
      <dgm:prSet presAssocID="{EE3B7374-EFA9-4F12-B337-7E4781A7C440}" presName="spaceBetweenRectangles" presStyleCnt="0"/>
      <dgm:spPr/>
    </dgm:pt>
    <dgm:pt modelId="{5A133A19-7B78-4F5B-A695-8444CA4CC2D5}" type="pres">
      <dgm:prSet presAssocID="{D8D96DB6-938F-4213-83A9-645BB5E17EBC}" presName="parentLin" presStyleCnt="0"/>
      <dgm:spPr/>
    </dgm:pt>
    <dgm:pt modelId="{D3876023-8F58-444A-9C1C-81799997A0FE}" type="pres">
      <dgm:prSet presAssocID="{D8D96DB6-938F-4213-83A9-645BB5E17EBC}" presName="parentLeftMargin" presStyleLbl="node1" presStyleIdx="0" presStyleCnt="8"/>
      <dgm:spPr/>
      <dgm:t>
        <a:bodyPr/>
        <a:lstStyle/>
        <a:p>
          <a:endParaRPr lang="fr-FR"/>
        </a:p>
      </dgm:t>
    </dgm:pt>
    <dgm:pt modelId="{E6953948-B93F-4AAC-9A9F-AD29EDFBA54C}" type="pres">
      <dgm:prSet presAssocID="{D8D96DB6-938F-4213-83A9-645BB5E17EB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FB90E3-8F52-4D09-8AAB-5680C4B1B1A4}" type="pres">
      <dgm:prSet presAssocID="{D8D96DB6-938F-4213-83A9-645BB5E17EBC}" presName="negativeSpace" presStyleCnt="0"/>
      <dgm:spPr/>
    </dgm:pt>
    <dgm:pt modelId="{78DC4F0E-BAE9-495A-8F49-FD831605D9B0}" type="pres">
      <dgm:prSet presAssocID="{D8D96DB6-938F-4213-83A9-645BB5E17EBC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B228F-B339-4317-BD05-421C828F92F0}" type="pres">
      <dgm:prSet presAssocID="{3DA3DA2F-EFB3-4741-AC05-1BF5C138768B}" presName="spaceBetweenRectangles" presStyleCnt="0"/>
      <dgm:spPr/>
    </dgm:pt>
    <dgm:pt modelId="{8FCC5195-6F2A-4CEB-A7F9-0377C505B65D}" type="pres">
      <dgm:prSet presAssocID="{51E1E555-F8E5-44DA-9A03-600877C60817}" presName="parentLin" presStyleCnt="0"/>
      <dgm:spPr/>
    </dgm:pt>
    <dgm:pt modelId="{6389FE8F-32EC-417F-A3A2-24554E931076}" type="pres">
      <dgm:prSet presAssocID="{51E1E555-F8E5-44DA-9A03-600877C60817}" presName="parentLeftMargin" presStyleLbl="node1" presStyleIdx="1" presStyleCnt="8"/>
      <dgm:spPr/>
      <dgm:t>
        <a:bodyPr/>
        <a:lstStyle/>
        <a:p>
          <a:endParaRPr lang="fr-FR"/>
        </a:p>
      </dgm:t>
    </dgm:pt>
    <dgm:pt modelId="{EFFC6E82-556D-412C-AC01-3711AAA20FCD}" type="pres">
      <dgm:prSet presAssocID="{51E1E555-F8E5-44DA-9A03-600877C6081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63F01-D363-4B3A-AF18-51D89DACF220}" type="pres">
      <dgm:prSet presAssocID="{51E1E555-F8E5-44DA-9A03-600877C60817}" presName="negativeSpace" presStyleCnt="0"/>
      <dgm:spPr/>
    </dgm:pt>
    <dgm:pt modelId="{C1CFCCC8-4DFF-4FDB-9AE5-397EF8B9B398}" type="pres">
      <dgm:prSet presAssocID="{51E1E555-F8E5-44DA-9A03-600877C60817}" presName="childText" presStyleLbl="conFgAcc1" presStyleIdx="2" presStyleCnt="8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/>
        </a:p>
      </dgm:t>
    </dgm:pt>
    <dgm:pt modelId="{6EB2D092-0D4B-4C20-99FA-FAF00FE81F31}" type="pres">
      <dgm:prSet presAssocID="{C4B7EF34-8F4E-4FF4-92B0-9E3826ED378B}" presName="spaceBetweenRectangles" presStyleCnt="0"/>
      <dgm:spPr/>
    </dgm:pt>
    <dgm:pt modelId="{4A9FF5B1-7718-4068-B276-3A713A2B8B8D}" type="pres">
      <dgm:prSet presAssocID="{CC871433-507E-48C0-9E97-226164286F11}" presName="parentLin" presStyleCnt="0"/>
      <dgm:spPr/>
    </dgm:pt>
    <dgm:pt modelId="{009434A2-52AA-447A-AA89-BE887394A019}" type="pres">
      <dgm:prSet presAssocID="{CC871433-507E-48C0-9E97-226164286F11}" presName="parentLeftMargin" presStyleLbl="node1" presStyleIdx="2" presStyleCnt="8"/>
      <dgm:spPr/>
      <dgm:t>
        <a:bodyPr/>
        <a:lstStyle/>
        <a:p>
          <a:endParaRPr lang="fr-FR"/>
        </a:p>
      </dgm:t>
    </dgm:pt>
    <dgm:pt modelId="{AD5CC4F1-1EAB-49D6-B510-1CC6C720E94A}" type="pres">
      <dgm:prSet presAssocID="{CC871433-507E-48C0-9E97-226164286F1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A585BA-E32F-42F6-A58A-4228FFCBFA28}" type="pres">
      <dgm:prSet presAssocID="{CC871433-507E-48C0-9E97-226164286F11}" presName="negativeSpace" presStyleCnt="0"/>
      <dgm:spPr/>
    </dgm:pt>
    <dgm:pt modelId="{2671C63C-9AF2-4FB6-8F94-4B650B9A6D56}" type="pres">
      <dgm:prSet presAssocID="{CC871433-507E-48C0-9E97-226164286F11}" presName="childText" presStyleLbl="conFgAcc1" presStyleIdx="3" presStyleCnt="8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/>
        </a:p>
      </dgm:t>
    </dgm:pt>
    <dgm:pt modelId="{D655245F-ACAE-4C92-9783-EA3402A2FD0E}" type="pres">
      <dgm:prSet presAssocID="{B8B0BDF2-66D9-4B0A-AC46-EA8CFA6A5454}" presName="spaceBetweenRectangles" presStyleCnt="0"/>
      <dgm:spPr/>
    </dgm:pt>
    <dgm:pt modelId="{D4112755-1F43-4343-AC87-92CBAB0776D8}" type="pres">
      <dgm:prSet presAssocID="{39A8FA9E-F8B7-48D0-BA42-2D3C1D18625D}" presName="parentLin" presStyleCnt="0"/>
      <dgm:spPr/>
    </dgm:pt>
    <dgm:pt modelId="{32AAC05C-4F82-4E2F-B9AD-4F93BA78F7F5}" type="pres">
      <dgm:prSet presAssocID="{39A8FA9E-F8B7-48D0-BA42-2D3C1D18625D}" presName="parentLeftMargin" presStyleLbl="node1" presStyleIdx="3" presStyleCnt="8"/>
      <dgm:spPr/>
      <dgm:t>
        <a:bodyPr/>
        <a:lstStyle/>
        <a:p>
          <a:endParaRPr lang="fr-FR"/>
        </a:p>
      </dgm:t>
    </dgm:pt>
    <dgm:pt modelId="{D62C8CC6-DDDA-4690-A24C-6DDD6A8DB19C}" type="pres">
      <dgm:prSet presAssocID="{39A8FA9E-F8B7-48D0-BA42-2D3C1D18625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B5138-B362-4B7F-B3A1-057A0FC7058F}" type="pres">
      <dgm:prSet presAssocID="{39A8FA9E-F8B7-48D0-BA42-2D3C1D18625D}" presName="negativeSpace" presStyleCnt="0"/>
      <dgm:spPr/>
    </dgm:pt>
    <dgm:pt modelId="{C91298E6-2997-4D2D-9F78-6FE38AC462B6}" type="pres">
      <dgm:prSet presAssocID="{39A8FA9E-F8B7-48D0-BA42-2D3C1D18625D}" presName="childText" presStyleLbl="conFgAcc1" presStyleIdx="4" presStyleCnt="8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/>
        </a:p>
      </dgm:t>
    </dgm:pt>
    <dgm:pt modelId="{1417D247-749D-4C39-983B-1D16C0633E09}" type="pres">
      <dgm:prSet presAssocID="{F064DCE3-92F3-4D22-9B82-5D317CCD939E}" presName="spaceBetweenRectangles" presStyleCnt="0"/>
      <dgm:spPr/>
    </dgm:pt>
    <dgm:pt modelId="{B42F35FF-D14B-44DF-BEF3-E45B33FBB3AE}" type="pres">
      <dgm:prSet presAssocID="{ED031C2F-3615-40DB-BEB5-62049D8C4DAF}" presName="parentLin" presStyleCnt="0"/>
      <dgm:spPr/>
    </dgm:pt>
    <dgm:pt modelId="{FE7044EC-7BE5-4F99-9365-E5B88384AF90}" type="pres">
      <dgm:prSet presAssocID="{ED031C2F-3615-40DB-BEB5-62049D8C4DAF}" presName="parentLeftMargin" presStyleLbl="node1" presStyleIdx="4" presStyleCnt="8"/>
      <dgm:spPr/>
      <dgm:t>
        <a:bodyPr/>
        <a:lstStyle/>
        <a:p>
          <a:endParaRPr lang="fr-FR"/>
        </a:p>
      </dgm:t>
    </dgm:pt>
    <dgm:pt modelId="{EE4E9D44-FAB9-488A-BFAC-98899B66989D}" type="pres">
      <dgm:prSet presAssocID="{ED031C2F-3615-40DB-BEB5-62049D8C4DA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639301-A221-4F63-A626-00CDB8657F00}" type="pres">
      <dgm:prSet presAssocID="{ED031C2F-3615-40DB-BEB5-62049D8C4DAF}" presName="negativeSpace" presStyleCnt="0"/>
      <dgm:spPr/>
    </dgm:pt>
    <dgm:pt modelId="{097B7F0A-CFC1-435E-8AAF-6788EABD15F5}" type="pres">
      <dgm:prSet presAssocID="{ED031C2F-3615-40DB-BEB5-62049D8C4DAF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1FFA02-1EFE-4A8D-B9FB-F3E828E57F38}" type="pres">
      <dgm:prSet presAssocID="{8E6747FC-810B-4A45-B6C7-54F32B7DF7A2}" presName="spaceBetweenRectangles" presStyleCnt="0"/>
      <dgm:spPr/>
    </dgm:pt>
    <dgm:pt modelId="{6CD5E151-A0D0-40A7-871F-9D3F93E0194D}" type="pres">
      <dgm:prSet presAssocID="{9C627A77-A3CB-4852-8D3B-267D17B41144}" presName="parentLin" presStyleCnt="0"/>
      <dgm:spPr/>
    </dgm:pt>
    <dgm:pt modelId="{526B032F-9FC7-434F-BBE0-6664989E6DA4}" type="pres">
      <dgm:prSet presAssocID="{9C627A77-A3CB-4852-8D3B-267D17B41144}" presName="parentLeftMargin" presStyleLbl="node1" presStyleIdx="5" presStyleCnt="8"/>
      <dgm:spPr/>
      <dgm:t>
        <a:bodyPr/>
        <a:lstStyle/>
        <a:p>
          <a:endParaRPr lang="fr-FR"/>
        </a:p>
      </dgm:t>
    </dgm:pt>
    <dgm:pt modelId="{2FC3E3BC-CBDF-486D-8A97-69CF5EE371D3}" type="pres">
      <dgm:prSet presAssocID="{9C627A77-A3CB-4852-8D3B-267D17B4114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CE1269-0D47-4059-921C-7D807C0ABF91}" type="pres">
      <dgm:prSet presAssocID="{9C627A77-A3CB-4852-8D3B-267D17B41144}" presName="negativeSpace" presStyleCnt="0"/>
      <dgm:spPr/>
    </dgm:pt>
    <dgm:pt modelId="{506CC572-F571-4B1D-8BC8-D5CE0C2FF408}" type="pres">
      <dgm:prSet presAssocID="{9C627A77-A3CB-4852-8D3B-267D17B41144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0B8DA0-DEB8-4A97-80DC-E5FA0AB37A3B}" type="pres">
      <dgm:prSet presAssocID="{C739AFB5-924E-41DD-A87F-36A793009C22}" presName="spaceBetweenRectangles" presStyleCnt="0"/>
      <dgm:spPr/>
    </dgm:pt>
    <dgm:pt modelId="{A98CF480-3902-4224-8536-CA0C53B978B1}" type="pres">
      <dgm:prSet presAssocID="{98AE5096-6E77-4B00-8E58-0FF0300B8AAE}" presName="parentLin" presStyleCnt="0"/>
      <dgm:spPr/>
    </dgm:pt>
    <dgm:pt modelId="{6DEFE125-D316-489E-BDBD-6D17BE4DBA2D}" type="pres">
      <dgm:prSet presAssocID="{98AE5096-6E77-4B00-8E58-0FF0300B8AAE}" presName="parentLeftMargin" presStyleLbl="node1" presStyleIdx="6" presStyleCnt="8"/>
      <dgm:spPr/>
      <dgm:t>
        <a:bodyPr/>
        <a:lstStyle/>
        <a:p>
          <a:endParaRPr lang="fr-FR"/>
        </a:p>
      </dgm:t>
    </dgm:pt>
    <dgm:pt modelId="{53BCD250-D3A1-44F5-B109-73F9C9A5DDA4}" type="pres">
      <dgm:prSet presAssocID="{98AE5096-6E77-4B00-8E58-0FF0300B8AA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11E0C-B429-4A7F-B2E8-365B368A1A94}" type="pres">
      <dgm:prSet presAssocID="{98AE5096-6E77-4B00-8E58-0FF0300B8AAE}" presName="negativeSpace" presStyleCnt="0"/>
      <dgm:spPr/>
    </dgm:pt>
    <dgm:pt modelId="{202415C1-B6F6-4FF2-894B-264ECF59D62D}" type="pres">
      <dgm:prSet presAssocID="{98AE5096-6E77-4B00-8E58-0FF0300B8AAE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403DB8-2308-4AEE-ADE5-9764722371AF}" srcId="{006D8766-DE75-4CA1-A301-83A1B1140267}" destId="{9C627A77-A3CB-4852-8D3B-267D17B41144}" srcOrd="6" destOrd="0" parTransId="{E7B6D065-3BF2-4210-BDF3-3589846CC918}" sibTransId="{C739AFB5-924E-41DD-A87F-36A793009C22}"/>
    <dgm:cxn modelId="{2E7D2D10-72E4-4676-8BA1-B2B0BA26C30D}" srcId="{006D8766-DE75-4CA1-A301-83A1B1140267}" destId="{D8D96DB6-938F-4213-83A9-645BB5E17EBC}" srcOrd="1" destOrd="0" parTransId="{284C414B-3107-42D5-99AD-7106F650E803}" sibTransId="{3DA3DA2F-EFB3-4741-AC05-1BF5C138768B}"/>
    <dgm:cxn modelId="{9C100436-3BEC-48B5-8EA2-14BD95EC897A}" type="presOf" srcId="{060BBF25-51C3-41B9-9CE4-4B080243584C}" destId="{4A551BE1-3D7C-45BC-A046-A3988F82BCDD}" srcOrd="1" destOrd="0" presId="urn:microsoft.com/office/officeart/2005/8/layout/list1"/>
    <dgm:cxn modelId="{4BF5C928-CCD6-4C12-A128-DC0FA7E3D314}" type="presOf" srcId="{5B837782-28F9-48B6-AF95-5EAA843595D1}" destId="{202415C1-B6F6-4FF2-894B-264ECF59D62D}" srcOrd="0" destOrd="1" presId="urn:microsoft.com/office/officeart/2005/8/layout/list1"/>
    <dgm:cxn modelId="{47923C09-24BB-432E-9D6F-A4643BA7C023}" type="presOf" srcId="{ED031C2F-3615-40DB-BEB5-62049D8C4DAF}" destId="{EE4E9D44-FAB9-488A-BFAC-98899B66989D}" srcOrd="1" destOrd="0" presId="urn:microsoft.com/office/officeart/2005/8/layout/list1"/>
    <dgm:cxn modelId="{11F6EDA1-0D2B-47C0-9D4B-CD9D48E83005}" srcId="{006D8766-DE75-4CA1-A301-83A1B1140267}" destId="{98AE5096-6E77-4B00-8E58-0FF0300B8AAE}" srcOrd="7" destOrd="0" parTransId="{FED4BC93-9032-414C-847B-24A89995E672}" sibTransId="{10A0425C-D961-4CEE-A037-73631595201A}"/>
    <dgm:cxn modelId="{9EA8165F-46BD-48F7-B775-9C6BFCDBCAD5}" srcId="{060BBF25-51C3-41B9-9CE4-4B080243584C}" destId="{6B0113A8-AD7E-466E-B07A-154213ECDF92}" srcOrd="0" destOrd="0" parTransId="{072A68CB-C959-4C13-BA0B-38A729FE5D3C}" sibTransId="{6E5A0CF8-BA85-4D8C-810A-EDB3D7444598}"/>
    <dgm:cxn modelId="{50AC8D76-6CDF-43F5-B5DB-E05920904E1D}" type="presOf" srcId="{D8D96DB6-938F-4213-83A9-645BB5E17EBC}" destId="{E6953948-B93F-4AAC-9A9F-AD29EDFBA54C}" srcOrd="1" destOrd="0" presId="urn:microsoft.com/office/officeart/2005/8/layout/list1"/>
    <dgm:cxn modelId="{E18A6EF0-A0FA-4B06-93DD-A61A7827123A}" srcId="{98AE5096-6E77-4B00-8E58-0FF0300B8AAE}" destId="{5B837782-28F9-48B6-AF95-5EAA843595D1}" srcOrd="1" destOrd="0" parTransId="{93156476-085B-42AB-82E8-2C36E098EC2C}" sibTransId="{44C3932D-CA5A-4664-BAA0-37AE4CB9D653}"/>
    <dgm:cxn modelId="{E3B851FA-FF91-4168-85FB-A89AAE9B5C3C}" type="presOf" srcId="{98AE5096-6E77-4B00-8E58-0FF0300B8AAE}" destId="{53BCD250-D3A1-44F5-B109-73F9C9A5DDA4}" srcOrd="1" destOrd="0" presId="urn:microsoft.com/office/officeart/2005/8/layout/list1"/>
    <dgm:cxn modelId="{FB178988-6BF5-4CC2-94D6-DC833EB68D29}" type="presOf" srcId="{C54C830C-94A3-4F2C-9E95-F9DA41CB2BB5}" destId="{506CC572-F571-4B1D-8BC8-D5CE0C2FF408}" srcOrd="0" destOrd="0" presId="urn:microsoft.com/office/officeart/2005/8/layout/list1"/>
    <dgm:cxn modelId="{9D5BD3CA-C734-4D9B-AB34-963C480DECBB}" srcId="{9C627A77-A3CB-4852-8D3B-267D17B41144}" destId="{C54C830C-94A3-4F2C-9E95-F9DA41CB2BB5}" srcOrd="0" destOrd="0" parTransId="{4A0528C0-1F5C-40F8-B096-9A71B81DC6F8}" sibTransId="{42EB7EA9-C346-4BA5-AC5E-7F2C7B6D361B}"/>
    <dgm:cxn modelId="{C51F0A5C-B1D6-4B1C-B965-B955B7CF59B5}" srcId="{006D8766-DE75-4CA1-A301-83A1B1140267}" destId="{CC871433-507E-48C0-9E97-226164286F11}" srcOrd="3" destOrd="0" parTransId="{B50005E9-1BEB-473F-9BB6-18302BE5E408}" sibTransId="{B8B0BDF2-66D9-4B0A-AC46-EA8CFA6A5454}"/>
    <dgm:cxn modelId="{DDC05D3E-6EF4-47ED-8679-B3CDDB4E6117}" type="presOf" srcId="{006D8766-DE75-4CA1-A301-83A1B1140267}" destId="{FD260955-5305-4E7B-AC0C-69E3E69558CC}" srcOrd="0" destOrd="0" presId="urn:microsoft.com/office/officeart/2005/8/layout/list1"/>
    <dgm:cxn modelId="{68BD85AC-199A-4BF0-812B-3343D4876188}" type="presOf" srcId="{CC871433-507E-48C0-9E97-226164286F11}" destId="{AD5CC4F1-1EAB-49D6-B510-1CC6C720E94A}" srcOrd="1" destOrd="0" presId="urn:microsoft.com/office/officeart/2005/8/layout/list1"/>
    <dgm:cxn modelId="{1020CB10-DC57-44FB-9D51-EB7A82CE005D}" type="presOf" srcId="{51E1E555-F8E5-44DA-9A03-600877C60817}" destId="{EFFC6E82-556D-412C-AC01-3711AAA20FCD}" srcOrd="1" destOrd="0" presId="urn:microsoft.com/office/officeart/2005/8/layout/list1"/>
    <dgm:cxn modelId="{0FFD51C5-7DFB-4603-96BB-147B75DBC4EA}" type="presOf" srcId="{39A8FA9E-F8B7-48D0-BA42-2D3C1D18625D}" destId="{32AAC05C-4F82-4E2F-B9AD-4F93BA78F7F5}" srcOrd="0" destOrd="0" presId="urn:microsoft.com/office/officeart/2005/8/layout/list1"/>
    <dgm:cxn modelId="{4DD0E263-AC85-4A73-B000-AD8C4E5AE25A}" srcId="{ED031C2F-3615-40DB-BEB5-62049D8C4DAF}" destId="{2F9E7D05-EA23-4CF3-969E-F869B03C5876}" srcOrd="0" destOrd="0" parTransId="{C26A03B6-687C-40C1-92A3-1C5AAECE4DCF}" sibTransId="{A7D22F5C-4C06-4F97-89D3-AC7947EF7BA8}"/>
    <dgm:cxn modelId="{CAA4FC61-147A-45CA-812B-CA43E3B24715}" srcId="{98AE5096-6E77-4B00-8E58-0FF0300B8AAE}" destId="{52FE28B2-3808-4D19-BE5E-9D9627265C06}" srcOrd="0" destOrd="0" parTransId="{285D11A5-25F8-4B25-BE7E-E927B1239492}" sibTransId="{55F9C068-CD03-4B9A-A3F8-3CDBD88F01D8}"/>
    <dgm:cxn modelId="{E312F261-C5C0-4825-A3E0-778265348199}" type="presOf" srcId="{39A8FA9E-F8B7-48D0-BA42-2D3C1D18625D}" destId="{D62C8CC6-DDDA-4690-A24C-6DDD6A8DB19C}" srcOrd="1" destOrd="0" presId="urn:microsoft.com/office/officeart/2005/8/layout/list1"/>
    <dgm:cxn modelId="{3E3BF372-AD5B-4904-8AC5-9E42DF3892D6}" type="presOf" srcId="{98AE5096-6E77-4B00-8E58-0FF0300B8AAE}" destId="{6DEFE125-D316-489E-BDBD-6D17BE4DBA2D}" srcOrd="0" destOrd="0" presId="urn:microsoft.com/office/officeart/2005/8/layout/list1"/>
    <dgm:cxn modelId="{6544EC48-3A2B-4A92-9F35-94A87AB223F3}" srcId="{006D8766-DE75-4CA1-A301-83A1B1140267}" destId="{51E1E555-F8E5-44DA-9A03-600877C60817}" srcOrd="2" destOrd="0" parTransId="{7EEC73EB-20A3-4CEE-B45E-4FCF701F1E72}" sibTransId="{C4B7EF34-8F4E-4FF4-92B0-9E3826ED378B}"/>
    <dgm:cxn modelId="{190F0025-1D8E-4558-8675-DEED40FB44DF}" type="presOf" srcId="{ED031C2F-3615-40DB-BEB5-62049D8C4DAF}" destId="{FE7044EC-7BE5-4F99-9365-E5B88384AF90}" srcOrd="0" destOrd="0" presId="urn:microsoft.com/office/officeart/2005/8/layout/list1"/>
    <dgm:cxn modelId="{03EB4131-4D6F-4E26-9371-75F1750CDC27}" type="presOf" srcId="{51E1E555-F8E5-44DA-9A03-600877C60817}" destId="{6389FE8F-32EC-417F-A3A2-24554E931076}" srcOrd="0" destOrd="0" presId="urn:microsoft.com/office/officeart/2005/8/layout/list1"/>
    <dgm:cxn modelId="{78910FD2-F9BF-435B-B9DA-E202B6FFBE4F}" type="presOf" srcId="{9C627A77-A3CB-4852-8D3B-267D17B41144}" destId="{526B032F-9FC7-434F-BBE0-6664989E6DA4}" srcOrd="0" destOrd="0" presId="urn:microsoft.com/office/officeart/2005/8/layout/list1"/>
    <dgm:cxn modelId="{A6F7B457-E27E-4DA1-A0D2-8C1A1E1DB65F}" type="presOf" srcId="{060BBF25-51C3-41B9-9CE4-4B080243584C}" destId="{C1703320-6ED0-49E8-AD33-76ED331584DD}" srcOrd="0" destOrd="0" presId="urn:microsoft.com/office/officeart/2005/8/layout/list1"/>
    <dgm:cxn modelId="{491DB090-DD85-4EDC-8340-5F661EBA9B7F}" type="presOf" srcId="{30B3F644-13FE-4FC5-96C1-B0C2C8CF51A7}" destId="{78DC4F0E-BAE9-495A-8F49-FD831605D9B0}" srcOrd="0" destOrd="0" presId="urn:microsoft.com/office/officeart/2005/8/layout/list1"/>
    <dgm:cxn modelId="{5D372F2E-1027-4B08-AC3A-76AB8BCC0238}" srcId="{006D8766-DE75-4CA1-A301-83A1B1140267}" destId="{ED031C2F-3615-40DB-BEB5-62049D8C4DAF}" srcOrd="5" destOrd="0" parTransId="{63C0C5CC-DCFB-4000-BC7D-8C865C8B10AF}" sibTransId="{8E6747FC-810B-4A45-B6C7-54F32B7DF7A2}"/>
    <dgm:cxn modelId="{83D0ECD6-4251-4F75-8DE1-CD0E2C7C8110}" type="presOf" srcId="{52FE28B2-3808-4D19-BE5E-9D9627265C06}" destId="{202415C1-B6F6-4FF2-894B-264ECF59D62D}" srcOrd="0" destOrd="0" presId="urn:microsoft.com/office/officeart/2005/8/layout/list1"/>
    <dgm:cxn modelId="{56FA293D-63ED-41CD-8BA9-A1827FF47F83}" srcId="{D8D96DB6-938F-4213-83A9-645BB5E17EBC}" destId="{30B3F644-13FE-4FC5-96C1-B0C2C8CF51A7}" srcOrd="0" destOrd="0" parTransId="{368CE665-3F5B-4E85-8682-3F260159C12F}" sibTransId="{5F655FD0-81F6-4E4B-9470-8DE6EBB55444}"/>
    <dgm:cxn modelId="{B98CDCE8-10C4-46BB-A1C5-75FDD955C42A}" type="presOf" srcId="{6B0113A8-AD7E-466E-B07A-154213ECDF92}" destId="{5336E0B3-47FD-4916-AB2A-947483DE76E3}" srcOrd="0" destOrd="0" presId="urn:microsoft.com/office/officeart/2005/8/layout/list1"/>
    <dgm:cxn modelId="{36FF9BE6-4668-404A-862B-CB7C5C92FB4E}" type="presOf" srcId="{CC871433-507E-48C0-9E97-226164286F11}" destId="{009434A2-52AA-447A-AA89-BE887394A019}" srcOrd="0" destOrd="0" presId="urn:microsoft.com/office/officeart/2005/8/layout/list1"/>
    <dgm:cxn modelId="{149AB0BB-DBD5-4F47-B49B-4029289F30AB}" srcId="{006D8766-DE75-4CA1-A301-83A1B1140267}" destId="{39A8FA9E-F8B7-48D0-BA42-2D3C1D18625D}" srcOrd="4" destOrd="0" parTransId="{5C0A0F0A-A4BD-49BD-B270-8B7DF6FD9D23}" sibTransId="{F064DCE3-92F3-4D22-9B82-5D317CCD939E}"/>
    <dgm:cxn modelId="{940AE079-1BA2-4E77-884F-1AE02F3C8902}" type="presOf" srcId="{D8D96DB6-938F-4213-83A9-645BB5E17EBC}" destId="{D3876023-8F58-444A-9C1C-81799997A0FE}" srcOrd="0" destOrd="0" presId="urn:microsoft.com/office/officeart/2005/8/layout/list1"/>
    <dgm:cxn modelId="{150E16BD-E0FB-49AF-A7C0-205E507F615C}" type="presOf" srcId="{2F9E7D05-EA23-4CF3-969E-F869B03C5876}" destId="{097B7F0A-CFC1-435E-8AAF-6788EABD15F5}" srcOrd="0" destOrd="0" presId="urn:microsoft.com/office/officeart/2005/8/layout/list1"/>
    <dgm:cxn modelId="{589B0FD0-C0C5-406C-9A66-652CF6277EC8}" type="presOf" srcId="{9C627A77-A3CB-4852-8D3B-267D17B41144}" destId="{2FC3E3BC-CBDF-486D-8A97-69CF5EE371D3}" srcOrd="1" destOrd="0" presId="urn:microsoft.com/office/officeart/2005/8/layout/list1"/>
    <dgm:cxn modelId="{1F961E8F-0CFA-4A4A-A11B-7EC20EAD20D4}" srcId="{006D8766-DE75-4CA1-A301-83A1B1140267}" destId="{060BBF25-51C3-41B9-9CE4-4B080243584C}" srcOrd="0" destOrd="0" parTransId="{5960FC32-D6A9-48E6-B78D-025B0969A7A7}" sibTransId="{EE3B7374-EFA9-4F12-B337-7E4781A7C440}"/>
    <dgm:cxn modelId="{B7754676-AFD0-4020-BC18-F2468C3B6BDA}" type="presParOf" srcId="{FD260955-5305-4E7B-AC0C-69E3E69558CC}" destId="{596A0DB2-2781-4C7D-852A-2CEE5CAD5DBD}" srcOrd="0" destOrd="0" presId="urn:microsoft.com/office/officeart/2005/8/layout/list1"/>
    <dgm:cxn modelId="{B14CE889-BA95-4E6E-B521-350F2FE41226}" type="presParOf" srcId="{596A0DB2-2781-4C7D-852A-2CEE5CAD5DBD}" destId="{C1703320-6ED0-49E8-AD33-76ED331584DD}" srcOrd="0" destOrd="0" presId="urn:microsoft.com/office/officeart/2005/8/layout/list1"/>
    <dgm:cxn modelId="{F43D6440-57B5-4C75-A086-DF373CF9F4AA}" type="presParOf" srcId="{596A0DB2-2781-4C7D-852A-2CEE5CAD5DBD}" destId="{4A551BE1-3D7C-45BC-A046-A3988F82BCDD}" srcOrd="1" destOrd="0" presId="urn:microsoft.com/office/officeart/2005/8/layout/list1"/>
    <dgm:cxn modelId="{448E283D-16BC-463E-9C40-13FB8A325EFD}" type="presParOf" srcId="{FD260955-5305-4E7B-AC0C-69E3E69558CC}" destId="{4142DA1E-F141-4A7C-9869-3B42F438105E}" srcOrd="1" destOrd="0" presId="urn:microsoft.com/office/officeart/2005/8/layout/list1"/>
    <dgm:cxn modelId="{036351AD-EBC6-44D2-830F-7E9EFA77B390}" type="presParOf" srcId="{FD260955-5305-4E7B-AC0C-69E3E69558CC}" destId="{5336E0B3-47FD-4916-AB2A-947483DE76E3}" srcOrd="2" destOrd="0" presId="urn:microsoft.com/office/officeart/2005/8/layout/list1"/>
    <dgm:cxn modelId="{D6D4ACD6-C0FB-4CD1-84FB-07A3E7D6EBB6}" type="presParOf" srcId="{FD260955-5305-4E7B-AC0C-69E3E69558CC}" destId="{F16B8F92-45E5-4084-B47E-41F1075A8AA0}" srcOrd="3" destOrd="0" presId="urn:microsoft.com/office/officeart/2005/8/layout/list1"/>
    <dgm:cxn modelId="{3A8D99D1-3B20-45A2-B6CD-B59C35AA19B8}" type="presParOf" srcId="{FD260955-5305-4E7B-AC0C-69E3E69558CC}" destId="{5A133A19-7B78-4F5B-A695-8444CA4CC2D5}" srcOrd="4" destOrd="0" presId="urn:microsoft.com/office/officeart/2005/8/layout/list1"/>
    <dgm:cxn modelId="{79337CC3-B7B8-4B7F-A2ED-F2FCBDA70BF0}" type="presParOf" srcId="{5A133A19-7B78-4F5B-A695-8444CA4CC2D5}" destId="{D3876023-8F58-444A-9C1C-81799997A0FE}" srcOrd="0" destOrd="0" presId="urn:microsoft.com/office/officeart/2005/8/layout/list1"/>
    <dgm:cxn modelId="{F50E54AA-AC7C-465E-B0AC-23372EA64EF2}" type="presParOf" srcId="{5A133A19-7B78-4F5B-A695-8444CA4CC2D5}" destId="{E6953948-B93F-4AAC-9A9F-AD29EDFBA54C}" srcOrd="1" destOrd="0" presId="urn:microsoft.com/office/officeart/2005/8/layout/list1"/>
    <dgm:cxn modelId="{ED8EF7CB-72D4-40D5-96AF-279A99401A99}" type="presParOf" srcId="{FD260955-5305-4E7B-AC0C-69E3E69558CC}" destId="{0BFB90E3-8F52-4D09-8AAB-5680C4B1B1A4}" srcOrd="5" destOrd="0" presId="urn:microsoft.com/office/officeart/2005/8/layout/list1"/>
    <dgm:cxn modelId="{10B7876D-3728-43FC-936E-3F055A4F7D85}" type="presParOf" srcId="{FD260955-5305-4E7B-AC0C-69E3E69558CC}" destId="{78DC4F0E-BAE9-495A-8F49-FD831605D9B0}" srcOrd="6" destOrd="0" presId="urn:microsoft.com/office/officeart/2005/8/layout/list1"/>
    <dgm:cxn modelId="{941B564A-94C8-4D0D-9474-DAE18CF9C12A}" type="presParOf" srcId="{FD260955-5305-4E7B-AC0C-69E3E69558CC}" destId="{CA9B228F-B339-4317-BD05-421C828F92F0}" srcOrd="7" destOrd="0" presId="urn:microsoft.com/office/officeart/2005/8/layout/list1"/>
    <dgm:cxn modelId="{3703D2F0-7231-4889-905A-3C59FF4415F0}" type="presParOf" srcId="{FD260955-5305-4E7B-AC0C-69E3E69558CC}" destId="{8FCC5195-6F2A-4CEB-A7F9-0377C505B65D}" srcOrd="8" destOrd="0" presId="urn:microsoft.com/office/officeart/2005/8/layout/list1"/>
    <dgm:cxn modelId="{31C05766-95C8-476D-9565-9B992B5B1695}" type="presParOf" srcId="{8FCC5195-6F2A-4CEB-A7F9-0377C505B65D}" destId="{6389FE8F-32EC-417F-A3A2-24554E931076}" srcOrd="0" destOrd="0" presId="urn:microsoft.com/office/officeart/2005/8/layout/list1"/>
    <dgm:cxn modelId="{3A9C4366-1FBC-4677-B595-72DC84E88E7F}" type="presParOf" srcId="{8FCC5195-6F2A-4CEB-A7F9-0377C505B65D}" destId="{EFFC6E82-556D-412C-AC01-3711AAA20FCD}" srcOrd="1" destOrd="0" presId="urn:microsoft.com/office/officeart/2005/8/layout/list1"/>
    <dgm:cxn modelId="{14DB1219-5D51-4B82-B942-CB44EF1811BF}" type="presParOf" srcId="{FD260955-5305-4E7B-AC0C-69E3E69558CC}" destId="{41163F01-D363-4B3A-AF18-51D89DACF220}" srcOrd="9" destOrd="0" presId="urn:microsoft.com/office/officeart/2005/8/layout/list1"/>
    <dgm:cxn modelId="{E1E0D096-48D7-41E9-89C0-3F98FDF2AC88}" type="presParOf" srcId="{FD260955-5305-4E7B-AC0C-69E3E69558CC}" destId="{C1CFCCC8-4DFF-4FDB-9AE5-397EF8B9B398}" srcOrd="10" destOrd="0" presId="urn:microsoft.com/office/officeart/2005/8/layout/list1"/>
    <dgm:cxn modelId="{84600A35-E609-45EB-BE2A-E1D719C518E4}" type="presParOf" srcId="{FD260955-5305-4E7B-AC0C-69E3E69558CC}" destId="{6EB2D092-0D4B-4C20-99FA-FAF00FE81F31}" srcOrd="11" destOrd="0" presId="urn:microsoft.com/office/officeart/2005/8/layout/list1"/>
    <dgm:cxn modelId="{D7DFE404-3B16-46A7-91FA-B39C50A5AD4B}" type="presParOf" srcId="{FD260955-5305-4E7B-AC0C-69E3E69558CC}" destId="{4A9FF5B1-7718-4068-B276-3A713A2B8B8D}" srcOrd="12" destOrd="0" presId="urn:microsoft.com/office/officeart/2005/8/layout/list1"/>
    <dgm:cxn modelId="{CAEDD0CC-4E08-44DA-8D3F-D42A0CDF4CCB}" type="presParOf" srcId="{4A9FF5B1-7718-4068-B276-3A713A2B8B8D}" destId="{009434A2-52AA-447A-AA89-BE887394A019}" srcOrd="0" destOrd="0" presId="urn:microsoft.com/office/officeart/2005/8/layout/list1"/>
    <dgm:cxn modelId="{EB82549F-A78F-4D25-AD07-A7E51FCEFFAC}" type="presParOf" srcId="{4A9FF5B1-7718-4068-B276-3A713A2B8B8D}" destId="{AD5CC4F1-1EAB-49D6-B510-1CC6C720E94A}" srcOrd="1" destOrd="0" presId="urn:microsoft.com/office/officeart/2005/8/layout/list1"/>
    <dgm:cxn modelId="{1527A62B-36C1-4595-AE76-A4B67E63A68D}" type="presParOf" srcId="{FD260955-5305-4E7B-AC0C-69E3E69558CC}" destId="{6AA585BA-E32F-42F6-A58A-4228FFCBFA28}" srcOrd="13" destOrd="0" presId="urn:microsoft.com/office/officeart/2005/8/layout/list1"/>
    <dgm:cxn modelId="{F5819A4E-E5DD-400B-B1DA-E5E0D1FB2D89}" type="presParOf" srcId="{FD260955-5305-4E7B-AC0C-69E3E69558CC}" destId="{2671C63C-9AF2-4FB6-8F94-4B650B9A6D56}" srcOrd="14" destOrd="0" presId="urn:microsoft.com/office/officeart/2005/8/layout/list1"/>
    <dgm:cxn modelId="{4F6493FD-CB90-464C-BED3-9EFE3C66D7E0}" type="presParOf" srcId="{FD260955-5305-4E7B-AC0C-69E3E69558CC}" destId="{D655245F-ACAE-4C92-9783-EA3402A2FD0E}" srcOrd="15" destOrd="0" presId="urn:microsoft.com/office/officeart/2005/8/layout/list1"/>
    <dgm:cxn modelId="{6357A909-FEB7-4C82-906A-6593822682F0}" type="presParOf" srcId="{FD260955-5305-4E7B-AC0C-69E3E69558CC}" destId="{D4112755-1F43-4343-AC87-92CBAB0776D8}" srcOrd="16" destOrd="0" presId="urn:microsoft.com/office/officeart/2005/8/layout/list1"/>
    <dgm:cxn modelId="{6F2C4CBE-CE9F-4DFC-9252-3CB2D3D5BE26}" type="presParOf" srcId="{D4112755-1F43-4343-AC87-92CBAB0776D8}" destId="{32AAC05C-4F82-4E2F-B9AD-4F93BA78F7F5}" srcOrd="0" destOrd="0" presId="urn:microsoft.com/office/officeart/2005/8/layout/list1"/>
    <dgm:cxn modelId="{6A7C29D0-B7AE-4A26-96DE-5825D32B1993}" type="presParOf" srcId="{D4112755-1F43-4343-AC87-92CBAB0776D8}" destId="{D62C8CC6-DDDA-4690-A24C-6DDD6A8DB19C}" srcOrd="1" destOrd="0" presId="urn:microsoft.com/office/officeart/2005/8/layout/list1"/>
    <dgm:cxn modelId="{08801300-B917-4EA9-A808-B3015D49CD9B}" type="presParOf" srcId="{FD260955-5305-4E7B-AC0C-69E3E69558CC}" destId="{6D5B5138-B362-4B7F-B3A1-057A0FC7058F}" srcOrd="17" destOrd="0" presId="urn:microsoft.com/office/officeart/2005/8/layout/list1"/>
    <dgm:cxn modelId="{FBC13F78-12CC-415F-94CF-9614D60954DC}" type="presParOf" srcId="{FD260955-5305-4E7B-AC0C-69E3E69558CC}" destId="{C91298E6-2997-4D2D-9F78-6FE38AC462B6}" srcOrd="18" destOrd="0" presId="urn:microsoft.com/office/officeart/2005/8/layout/list1"/>
    <dgm:cxn modelId="{45C4EDD5-374B-4C70-B261-4A3AC3E6B3A7}" type="presParOf" srcId="{FD260955-5305-4E7B-AC0C-69E3E69558CC}" destId="{1417D247-749D-4C39-983B-1D16C0633E09}" srcOrd="19" destOrd="0" presId="urn:microsoft.com/office/officeart/2005/8/layout/list1"/>
    <dgm:cxn modelId="{E193D3A5-C21A-451E-A5B7-B66A2EA9C2B0}" type="presParOf" srcId="{FD260955-5305-4E7B-AC0C-69E3E69558CC}" destId="{B42F35FF-D14B-44DF-BEF3-E45B33FBB3AE}" srcOrd="20" destOrd="0" presId="urn:microsoft.com/office/officeart/2005/8/layout/list1"/>
    <dgm:cxn modelId="{2336FFFA-AE89-411A-8909-044BE349F9C1}" type="presParOf" srcId="{B42F35FF-D14B-44DF-BEF3-E45B33FBB3AE}" destId="{FE7044EC-7BE5-4F99-9365-E5B88384AF90}" srcOrd="0" destOrd="0" presId="urn:microsoft.com/office/officeart/2005/8/layout/list1"/>
    <dgm:cxn modelId="{D5404B40-6E30-491F-B417-D7596089FB95}" type="presParOf" srcId="{B42F35FF-D14B-44DF-BEF3-E45B33FBB3AE}" destId="{EE4E9D44-FAB9-488A-BFAC-98899B66989D}" srcOrd="1" destOrd="0" presId="urn:microsoft.com/office/officeart/2005/8/layout/list1"/>
    <dgm:cxn modelId="{C825E635-76E8-4036-B128-66EF1232448A}" type="presParOf" srcId="{FD260955-5305-4E7B-AC0C-69E3E69558CC}" destId="{7B639301-A221-4F63-A626-00CDB8657F00}" srcOrd="21" destOrd="0" presId="urn:microsoft.com/office/officeart/2005/8/layout/list1"/>
    <dgm:cxn modelId="{DDD50DCB-1B14-45C9-A79A-ECED0B99F4A3}" type="presParOf" srcId="{FD260955-5305-4E7B-AC0C-69E3E69558CC}" destId="{097B7F0A-CFC1-435E-8AAF-6788EABD15F5}" srcOrd="22" destOrd="0" presId="urn:microsoft.com/office/officeart/2005/8/layout/list1"/>
    <dgm:cxn modelId="{C63D0A9A-E5A1-445F-BD60-64066481764D}" type="presParOf" srcId="{FD260955-5305-4E7B-AC0C-69E3E69558CC}" destId="{691FFA02-1EFE-4A8D-B9FB-F3E828E57F38}" srcOrd="23" destOrd="0" presId="urn:microsoft.com/office/officeart/2005/8/layout/list1"/>
    <dgm:cxn modelId="{5D4CAB3F-05C7-4EEE-8AF2-131657F0B5A8}" type="presParOf" srcId="{FD260955-5305-4E7B-AC0C-69E3E69558CC}" destId="{6CD5E151-A0D0-40A7-871F-9D3F93E0194D}" srcOrd="24" destOrd="0" presId="urn:microsoft.com/office/officeart/2005/8/layout/list1"/>
    <dgm:cxn modelId="{E4740C3D-6F6C-4F05-9ED2-84AFD3F67CDB}" type="presParOf" srcId="{6CD5E151-A0D0-40A7-871F-9D3F93E0194D}" destId="{526B032F-9FC7-434F-BBE0-6664989E6DA4}" srcOrd="0" destOrd="0" presId="urn:microsoft.com/office/officeart/2005/8/layout/list1"/>
    <dgm:cxn modelId="{7ED9BE9B-C35B-45DC-9B9D-6B15A0A7516E}" type="presParOf" srcId="{6CD5E151-A0D0-40A7-871F-9D3F93E0194D}" destId="{2FC3E3BC-CBDF-486D-8A97-69CF5EE371D3}" srcOrd="1" destOrd="0" presId="urn:microsoft.com/office/officeart/2005/8/layout/list1"/>
    <dgm:cxn modelId="{46DCB121-DCBA-486E-9919-58AF65B2F5DB}" type="presParOf" srcId="{FD260955-5305-4E7B-AC0C-69E3E69558CC}" destId="{66CE1269-0D47-4059-921C-7D807C0ABF91}" srcOrd="25" destOrd="0" presId="urn:microsoft.com/office/officeart/2005/8/layout/list1"/>
    <dgm:cxn modelId="{EE6BE241-FDDE-4022-B6F4-702A56E7057B}" type="presParOf" srcId="{FD260955-5305-4E7B-AC0C-69E3E69558CC}" destId="{506CC572-F571-4B1D-8BC8-D5CE0C2FF408}" srcOrd="26" destOrd="0" presId="urn:microsoft.com/office/officeart/2005/8/layout/list1"/>
    <dgm:cxn modelId="{78F80C39-98F7-429B-81EF-9AADA72D6FC0}" type="presParOf" srcId="{FD260955-5305-4E7B-AC0C-69E3E69558CC}" destId="{E30B8DA0-DEB8-4A97-80DC-E5FA0AB37A3B}" srcOrd="27" destOrd="0" presId="urn:microsoft.com/office/officeart/2005/8/layout/list1"/>
    <dgm:cxn modelId="{82C62182-84D8-44FD-8657-83B816E46F92}" type="presParOf" srcId="{FD260955-5305-4E7B-AC0C-69E3E69558CC}" destId="{A98CF480-3902-4224-8536-CA0C53B978B1}" srcOrd="28" destOrd="0" presId="urn:microsoft.com/office/officeart/2005/8/layout/list1"/>
    <dgm:cxn modelId="{E08640B6-B71A-4127-A7D8-EED19608FFFF}" type="presParOf" srcId="{A98CF480-3902-4224-8536-CA0C53B978B1}" destId="{6DEFE125-D316-489E-BDBD-6D17BE4DBA2D}" srcOrd="0" destOrd="0" presId="urn:microsoft.com/office/officeart/2005/8/layout/list1"/>
    <dgm:cxn modelId="{569CB9B3-911F-4AF7-B338-64A0AA88C587}" type="presParOf" srcId="{A98CF480-3902-4224-8536-CA0C53B978B1}" destId="{53BCD250-D3A1-44F5-B109-73F9C9A5DDA4}" srcOrd="1" destOrd="0" presId="urn:microsoft.com/office/officeart/2005/8/layout/list1"/>
    <dgm:cxn modelId="{AFC0F618-A657-43D1-9BF3-93C87BB84FDB}" type="presParOf" srcId="{FD260955-5305-4E7B-AC0C-69E3E69558CC}" destId="{9FD11E0C-B429-4A7F-B2E8-365B368A1A94}" srcOrd="29" destOrd="0" presId="urn:microsoft.com/office/officeart/2005/8/layout/list1"/>
    <dgm:cxn modelId="{31C63EAB-54DC-4561-A160-E72ADDA32719}" type="presParOf" srcId="{FD260955-5305-4E7B-AC0C-69E3E69558CC}" destId="{202415C1-B6F6-4FF2-894B-264ECF59D62D}" srcOrd="3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10EA0A-1B93-405C-8B78-6754101111AF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0B58A-59B6-49E5-AAD4-65DA1B4033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B58A-59B6-49E5-AAD4-65DA1B40339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B58A-59B6-49E5-AAD4-65DA1B40339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B58A-59B6-49E5-AAD4-65DA1B40339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3304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6ED-9A92-4536-BAE6-3928B347D0F4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FE21-11BF-4132-8A6C-CC91F041D951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59DD-172F-4144-A90E-1074380FD879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B92E-1F2B-4C2F-A31A-9080E1E576CD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7D4A-6803-464C-BCD7-7D3EC859E400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6A3-D1E1-4D3A-81DB-DC64F7723E08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4082-DD24-4EEB-B796-5BFFAB3347FA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0659-A068-4DD2-BA79-04767F52D5EC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0D7F-78D7-43F6-BA47-183AD7BDDF5F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185-3832-4BD0-9EB9-5D1301331C33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203A-4B55-4396-9D3D-5929E3F07BB3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61B5-883C-4AD2-8E06-5DFDC9454166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0431-8B3B-49DD-98DF-9394816D8D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uleyediouf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642910" y="1643050"/>
            <a:ext cx="7956635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3600" b="1" dirty="0" smtClean="0">
                <a:solidFill>
                  <a:srgbClr val="002060"/>
                </a:solidFill>
                <a:latin typeface="Bookman Old Style" pitchFamily="18" charset="0"/>
              </a:rPr>
              <a:t>Réussir la digitalisation de l’assurance africaine</a:t>
            </a:r>
            <a:endParaRPr lang="fr-FR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Image 3" descr="afriqu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143248"/>
            <a:ext cx="7143800" cy="2024063"/>
          </a:xfrm>
          <a:prstGeom prst="rect">
            <a:avLst/>
          </a:prstGeom>
        </p:spPr>
      </p:pic>
      <p:sp>
        <p:nvSpPr>
          <p:cNvPr id="5" name="Espace réservé du contenu 23"/>
          <p:cNvSpPr txBox="1">
            <a:spLocks/>
          </p:cNvSpPr>
          <p:nvPr/>
        </p:nvSpPr>
        <p:spPr>
          <a:xfrm>
            <a:off x="1071538" y="5286388"/>
            <a:ext cx="71438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Souleye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DIOUF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sz="1200" b="1" i="1" dirty="0" smtClean="0">
                <a:solidFill>
                  <a:schemeClr val="bg1">
                    <a:lumMod val="50000"/>
                  </a:schemeClr>
                </a:solidFill>
              </a:rPr>
              <a:t>Conseiller en assurance et transformation digitale</a:t>
            </a:r>
            <a:r>
              <a:rPr kumimoji="0" lang="fr-FR" sz="12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i="1" dirty="0" smtClean="0">
                <a:solidFill>
                  <a:schemeClr val="bg1">
                    <a:lumMod val="50000"/>
                  </a:schemeClr>
                </a:solidFill>
              </a:rPr>
              <a:t>Mail : </a:t>
            </a:r>
            <a:r>
              <a:rPr lang="fr-FR" sz="1200" b="1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souleyediouf@gmail.com</a:t>
            </a:r>
            <a:r>
              <a:rPr lang="fr-FR" sz="1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0" lang="fr-FR" sz="1200" b="1" i="1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fan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285728"/>
            <a:ext cx="1066800" cy="100012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1515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li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29000"/>
            <a:ext cx="3214710" cy="1785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Comprendre le client ?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3"/>
          <p:cNvSpPr>
            <a:spLocks noGrp="1"/>
          </p:cNvSpPr>
          <p:nvPr>
            <p:ph idx="1"/>
          </p:nvPr>
        </p:nvSpPr>
        <p:spPr>
          <a:xfrm>
            <a:off x="5214942" y="3714752"/>
            <a:ext cx="3143272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Information :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Accessible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Simple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Instantanée</a:t>
            </a:r>
          </a:p>
          <a:p>
            <a:pPr>
              <a:buNone/>
            </a:pPr>
            <a:endParaRPr lang="fr-FR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7" descr="clien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5214950"/>
            <a:ext cx="1938335" cy="1062055"/>
          </a:xfrm>
          <a:prstGeom prst="rect">
            <a:avLst/>
          </a:prstGeom>
        </p:spPr>
      </p:pic>
      <p:pic>
        <p:nvPicPr>
          <p:cNvPr id="9" name="Image 8" descr="clien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928670"/>
            <a:ext cx="8001056" cy="1800225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Top management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Mark-Zucker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4214842" cy="5357850"/>
          </a:xfrm>
          <a:prstGeom prst="rect">
            <a:avLst/>
          </a:prstGeom>
        </p:spPr>
      </p:pic>
      <p:sp>
        <p:nvSpPr>
          <p:cNvPr id="7" name="Espace réservé du contenu 23"/>
          <p:cNvSpPr>
            <a:spLocks noGrp="1"/>
          </p:cNvSpPr>
          <p:nvPr>
            <p:ph idx="1"/>
          </p:nvPr>
        </p:nvSpPr>
        <p:spPr>
          <a:xfrm>
            <a:off x="5000628" y="1857364"/>
            <a:ext cx="3286148" cy="278608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Visionnaire du changement</a:t>
            </a:r>
          </a:p>
          <a:p>
            <a:r>
              <a:rPr lang="fr-FR" sz="1800" dirty="0" smtClean="0"/>
              <a:t>Définir la stratégie digitale avec le personnel</a:t>
            </a:r>
          </a:p>
          <a:p>
            <a:r>
              <a:rPr lang="fr-FR" sz="1800" dirty="0" smtClean="0"/>
              <a:t>Engagement fort</a:t>
            </a:r>
          </a:p>
          <a:p>
            <a:r>
              <a:rPr lang="fr-FR" sz="1800" dirty="0" smtClean="0"/>
              <a:t>S’adapter au changement</a:t>
            </a:r>
          </a:p>
          <a:p>
            <a:r>
              <a:rPr lang="fr-FR" sz="1800" dirty="0" smtClean="0"/>
              <a:t>Encourager l’innovation</a:t>
            </a:r>
          </a:p>
          <a:p>
            <a:r>
              <a:rPr lang="fr-FR" sz="1800" dirty="0" smtClean="0"/>
              <a:t>Ouverture </a:t>
            </a:r>
          </a:p>
          <a:p>
            <a:pPr>
              <a:buNone/>
            </a:pPr>
            <a:endParaRPr lang="fr-FR" sz="18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Sensibilisation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928670"/>
            <a:ext cx="3357586" cy="5643602"/>
          </a:xfrm>
          <a:prstGeom prst="rect">
            <a:avLst/>
          </a:prstGeom>
        </p:spPr>
      </p:pic>
      <p:sp>
        <p:nvSpPr>
          <p:cNvPr id="8" name="Espace réservé du contenu 23"/>
          <p:cNvSpPr>
            <a:spLocks noGrp="1"/>
          </p:cNvSpPr>
          <p:nvPr>
            <p:ph idx="1"/>
          </p:nvPr>
        </p:nvSpPr>
        <p:spPr>
          <a:xfrm>
            <a:off x="4071934" y="785794"/>
            <a:ext cx="4786346" cy="5857916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dirty="0" smtClean="0">
                <a:solidFill>
                  <a:srgbClr val="00B050"/>
                </a:solidFill>
              </a:rPr>
              <a:t>RH</a:t>
            </a:r>
          </a:p>
          <a:p>
            <a:pPr lvl="1"/>
            <a:r>
              <a:rPr lang="fr-FR" sz="1400" b="1" dirty="0" smtClean="0"/>
              <a:t>Evaluer les compétences</a:t>
            </a:r>
          </a:p>
          <a:p>
            <a:pPr lvl="1"/>
            <a:r>
              <a:rPr lang="fr-FR" sz="1400" b="1" dirty="0" smtClean="0"/>
              <a:t>Bâtir de nouvelles relations avec les partenaires sociaux</a:t>
            </a:r>
          </a:p>
          <a:p>
            <a:pPr lvl="1"/>
            <a:r>
              <a:rPr lang="fr-FR" sz="1400" b="1" dirty="0" smtClean="0"/>
              <a:t>Former / Intégrer le numérique</a:t>
            </a:r>
          </a:p>
          <a:p>
            <a:pPr lvl="1"/>
            <a:r>
              <a:rPr lang="fr-FR" sz="1400" b="1" dirty="0" smtClean="0"/>
              <a:t>Encourager la mobilité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Marketing &amp; communication</a:t>
            </a:r>
          </a:p>
          <a:p>
            <a:pPr lvl="1"/>
            <a:r>
              <a:rPr lang="fr-FR" sz="1400" b="1" dirty="0" smtClean="0"/>
              <a:t>Porter les idées à l’extérieur</a:t>
            </a:r>
          </a:p>
          <a:p>
            <a:pPr lvl="1"/>
            <a:r>
              <a:rPr lang="fr-FR" sz="1400" b="1" dirty="0" smtClean="0"/>
              <a:t>Définir les règles de communication 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Informatique</a:t>
            </a:r>
          </a:p>
          <a:p>
            <a:pPr lvl="1"/>
            <a:r>
              <a:rPr lang="fr-FR" sz="1400" b="1" dirty="0" smtClean="0"/>
              <a:t>Ecouter  / Partager</a:t>
            </a:r>
          </a:p>
          <a:p>
            <a:pPr lvl="1"/>
            <a:r>
              <a:rPr lang="fr-FR" sz="1400" b="1" dirty="0" smtClean="0"/>
              <a:t>Gérer la transformation  / Animer l’innovation</a:t>
            </a:r>
          </a:p>
          <a:p>
            <a:pPr lvl="1"/>
            <a:r>
              <a:rPr lang="fr-FR" sz="1400" b="1" dirty="0" smtClean="0"/>
              <a:t>Optimiser la sécurité …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Technique, Finance,</a:t>
            </a:r>
            <a:endParaRPr lang="fr-FR" sz="1400" b="1" dirty="0" smtClean="0">
              <a:solidFill>
                <a:srgbClr val="00B050"/>
              </a:solidFill>
            </a:endParaRPr>
          </a:p>
          <a:p>
            <a:pPr lvl="1"/>
            <a:r>
              <a:rPr lang="fr-FR" sz="1400" b="1" dirty="0" smtClean="0"/>
              <a:t>S’adapter aux nouvelles règles de souscription, gestion des sinistres…</a:t>
            </a:r>
          </a:p>
          <a:p>
            <a:pPr lvl="1"/>
            <a:r>
              <a:rPr lang="fr-FR" sz="1400" b="1" dirty="0" smtClean="0"/>
              <a:t>Comprendre, analyser les chiffres 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Juridique, Gouvernance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Autres collaborateurs</a:t>
            </a:r>
          </a:p>
          <a:p>
            <a:pPr lvl="1"/>
            <a:r>
              <a:rPr lang="fr-FR" sz="1400" b="1" dirty="0" smtClean="0"/>
              <a:t>Acteur du changement  / Avoir confiance à l’avenir</a:t>
            </a:r>
          </a:p>
          <a:p>
            <a:pPr lvl="1"/>
            <a:r>
              <a:rPr lang="fr-FR" sz="1400" b="1" dirty="0" smtClean="0"/>
              <a:t>Gérer le stress</a:t>
            </a:r>
          </a:p>
          <a:p>
            <a:r>
              <a:rPr lang="fr-FR" sz="1800" b="1" dirty="0" smtClean="0">
                <a:solidFill>
                  <a:srgbClr val="00B050"/>
                </a:solidFill>
              </a:rPr>
              <a:t>Autres acteurs de l’écosystème</a:t>
            </a:r>
          </a:p>
          <a:p>
            <a:pPr lvl="1"/>
            <a:r>
              <a:rPr lang="fr-FR" sz="1400" b="1" dirty="0" smtClean="0"/>
              <a:t>Clients  : exigeants </a:t>
            </a:r>
          </a:p>
          <a:p>
            <a:pPr lvl="1"/>
            <a:r>
              <a:rPr lang="fr-FR" sz="1400" b="1" dirty="0" smtClean="0"/>
              <a:t>Fournisseurs et prestataires ( repenser le marketing)</a:t>
            </a:r>
          </a:p>
          <a:p>
            <a:pPr lvl="1">
              <a:buNone/>
            </a:pPr>
            <a:endParaRPr lang="fr-FR" sz="1400" b="1" dirty="0" smtClean="0"/>
          </a:p>
          <a:p>
            <a:pPr lvl="1"/>
            <a:endParaRPr lang="fr-FR" sz="1400" b="1" dirty="0" smtClean="0">
              <a:solidFill>
                <a:srgbClr val="00B050"/>
              </a:solidFill>
            </a:endParaRPr>
          </a:p>
          <a:p>
            <a:endParaRPr lang="fr-FR" sz="1800" b="1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Système d’information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3"/>
          <p:cNvSpPr>
            <a:spLocks noGrp="1"/>
          </p:cNvSpPr>
          <p:nvPr>
            <p:ph idx="1"/>
          </p:nvPr>
        </p:nvSpPr>
        <p:spPr>
          <a:xfrm>
            <a:off x="4643438" y="1571612"/>
            <a:ext cx="4071966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Repenser le système d’information</a:t>
            </a:r>
          </a:p>
          <a:p>
            <a:r>
              <a:rPr lang="fr-FR" sz="1800" b="1" dirty="0" smtClean="0"/>
              <a:t>Progiciel de Gestion</a:t>
            </a:r>
            <a:endParaRPr lang="fr-FR" sz="1800" b="1" dirty="0" smtClean="0">
              <a:sym typeface="Wingdings" pitchFamily="2" charset="2"/>
            </a:endParaRPr>
          </a:p>
          <a:p>
            <a:pPr lvl="1"/>
            <a:r>
              <a:rPr lang="fr-FR" sz="1400" dirty="0" smtClean="0"/>
              <a:t>Investissements lourds </a:t>
            </a:r>
          </a:p>
          <a:p>
            <a:pPr lvl="1"/>
            <a:r>
              <a:rPr lang="fr-FR" sz="1400" dirty="0" smtClean="0"/>
              <a:t>Durée </a:t>
            </a:r>
          </a:p>
          <a:p>
            <a:r>
              <a:rPr lang="fr-FR" sz="1800" b="1" dirty="0" smtClean="0"/>
              <a:t>Plateforme  </a:t>
            </a:r>
          </a:p>
          <a:p>
            <a:pPr lvl="1"/>
            <a:r>
              <a:rPr lang="fr-FR" sz="1400" dirty="0" smtClean="0"/>
              <a:t>Simple </a:t>
            </a:r>
          </a:p>
          <a:p>
            <a:pPr lvl="1"/>
            <a:r>
              <a:rPr lang="fr-FR" sz="1400" dirty="0" smtClean="0"/>
              <a:t>Accessible</a:t>
            </a:r>
          </a:p>
          <a:p>
            <a:pPr lvl="1">
              <a:buNone/>
            </a:pPr>
            <a:endParaRPr lang="fr-FR" sz="1400" dirty="0" smtClean="0"/>
          </a:p>
          <a:p>
            <a:pPr lvl="1">
              <a:buNone/>
            </a:pPr>
            <a:r>
              <a:rPr lang="fr-FR" sz="1200" i="1" dirty="0" smtClean="0">
                <a:solidFill>
                  <a:srgbClr val="0070C0"/>
                </a:solidFill>
              </a:rPr>
              <a:t>Exemple : Portail  et/ou Application  mobile</a:t>
            </a:r>
          </a:p>
          <a:p>
            <a:pPr lvl="1">
              <a:buNone/>
            </a:pPr>
            <a:endParaRPr lang="fr-FR" sz="1400" dirty="0" smtClean="0"/>
          </a:p>
          <a:p>
            <a:pPr lvl="1"/>
            <a:endParaRPr lang="fr-FR" sz="1400" b="1" dirty="0" smtClean="0"/>
          </a:p>
          <a:p>
            <a:pPr lvl="1"/>
            <a:endParaRPr lang="fr-FR" sz="1400" b="1" dirty="0" smtClean="0"/>
          </a:p>
        </p:txBody>
      </p:sp>
      <p:pic>
        <p:nvPicPr>
          <p:cNvPr id="9" name="Image 8" descr="systeme inf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3857652" cy="421484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11" name="Flèche courbée vers le haut 10"/>
          <p:cNvSpPr/>
          <p:nvPr/>
        </p:nvSpPr>
        <p:spPr>
          <a:xfrm rot="16732330">
            <a:off x="7142175" y="2356600"/>
            <a:ext cx="1146892" cy="689315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Réglementation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3"/>
          <p:cNvSpPr>
            <a:spLocks noGrp="1"/>
          </p:cNvSpPr>
          <p:nvPr>
            <p:ph idx="1"/>
          </p:nvPr>
        </p:nvSpPr>
        <p:spPr>
          <a:xfrm>
            <a:off x="4572000" y="1285860"/>
            <a:ext cx="4071966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Accompagner le secteur  : 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Ouverture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Dématérialisation des contrats 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Signature électronique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….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REGLEME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3357586" cy="3071834"/>
          </a:xfrm>
          <a:prstGeom prst="rect">
            <a:avLst/>
          </a:prstGeom>
        </p:spPr>
      </p:pic>
      <p:sp>
        <p:nvSpPr>
          <p:cNvPr id="10" name="Espace réservé du contenu 23"/>
          <p:cNvSpPr txBox="1">
            <a:spLocks/>
          </p:cNvSpPr>
          <p:nvPr/>
        </p:nvSpPr>
        <p:spPr>
          <a:xfrm>
            <a:off x="4572000" y="3786190"/>
            <a:ext cx="3857652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FANAF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BANQUES CENTRALES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 acteurs</a:t>
            </a:r>
            <a:endParaRPr kumimoji="0" lang="fr-FR" sz="18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Conclusion : </a:t>
            </a:r>
            <a:r>
              <a:rPr lang="fr-FR" sz="2800" b="1" i="1" dirty="0" smtClean="0">
                <a:solidFill>
                  <a:schemeClr val="bg1">
                    <a:lumMod val="50000"/>
                  </a:schemeClr>
                </a:solidFill>
              </a:rPr>
              <a:t>Recommandations simples</a:t>
            </a:r>
            <a:endParaRPr lang="fr-FR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sp>
        <p:nvSpPr>
          <p:cNvPr id="14" name="Espace réservé du contenu 23"/>
          <p:cNvSpPr>
            <a:spLocks noGrp="1"/>
          </p:cNvSpPr>
          <p:nvPr>
            <p:ph idx="1"/>
          </p:nvPr>
        </p:nvSpPr>
        <p:spPr>
          <a:xfrm>
            <a:off x="571472" y="1071546"/>
            <a:ext cx="7215238" cy="4429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Top management 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Sensibilisation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Système d’information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Réglementation  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3300" b="1" i="1" dirty="0" smtClean="0">
                <a:solidFill>
                  <a:srgbClr val="C00000"/>
                </a:solidFill>
              </a:rPr>
              <a:t>+ + +</a:t>
            </a:r>
            <a:endParaRPr lang="fr-FR" sz="33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sz="19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900" b="1" i="1" dirty="0" smtClean="0">
                <a:solidFill>
                  <a:schemeClr val="bg1">
                    <a:lumMod val="50000"/>
                  </a:schemeClr>
                </a:solidFill>
              </a:rPr>
              <a:t>Formation </a:t>
            </a:r>
          </a:p>
          <a:p>
            <a:pPr>
              <a:buFont typeface="Wingdings" pitchFamily="2" charset="2"/>
              <a:buChar char="ü"/>
            </a:pPr>
            <a:r>
              <a:rPr lang="fr-FR" sz="1900" b="1" i="1" dirty="0" smtClean="0">
                <a:solidFill>
                  <a:schemeClr val="bg1">
                    <a:lumMod val="50000"/>
                  </a:schemeClr>
                </a:solidFill>
              </a:rPr>
              <a:t>Animation Fédérations Nationales d’Assurances</a:t>
            </a:r>
          </a:p>
          <a:p>
            <a:pPr>
              <a:buFont typeface="Wingdings" pitchFamily="2" charset="2"/>
              <a:buChar char="ü"/>
            </a:pPr>
            <a:r>
              <a:rPr lang="fr-FR" sz="1900" b="1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9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>
            <a:off x="395288" y="765175"/>
            <a:ext cx="8353425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6"/>
          <p:cNvSpPr txBox="1">
            <a:spLocks noChangeArrowheads="1"/>
          </p:cNvSpPr>
          <p:nvPr/>
        </p:nvSpPr>
        <p:spPr bwMode="auto">
          <a:xfrm>
            <a:off x="283532" y="336550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cap="small" spc="300" dirty="0" smtClean="0">
                <a:solidFill>
                  <a:schemeClr val="accent1"/>
                </a:solidFill>
                <a:latin typeface="+mn-lt"/>
              </a:rPr>
              <a:t>Exemple d’Application mobile </a:t>
            </a:r>
          </a:p>
        </p:txBody>
      </p:sp>
      <p:pic>
        <p:nvPicPr>
          <p:cNvPr id="12" name="Image 11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772816"/>
            <a:ext cx="2088232" cy="3888432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6948264" y="2420888"/>
            <a:ext cx="1512168" cy="216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Aharoni" pitchFamily="2" charset="-79"/>
                <a:cs typeface="Aharoni" pitchFamily="2" charset="-79"/>
              </a:rPr>
              <a:t>Paiement </a:t>
            </a:r>
            <a:endParaRPr lang="fr-FR" sz="11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" name="Image 14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2744316" cy="396044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539552" y="4005064"/>
            <a:ext cx="1512168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Trebuchet MS" pitchFamily="34" charset="0"/>
              </a:rPr>
              <a:t>Santé</a:t>
            </a:r>
            <a:endParaRPr lang="fr-FR" sz="1200" dirty="0">
              <a:latin typeface="Trebuchet MS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39552" y="4437112"/>
            <a:ext cx="1512168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Trebuchet MS" pitchFamily="34" charset="0"/>
              </a:rPr>
              <a:t>Auto</a:t>
            </a:r>
            <a:endParaRPr lang="fr-FR" sz="1200" dirty="0">
              <a:latin typeface="Trebuchet MS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39552" y="4797152"/>
            <a:ext cx="1512168" cy="2880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Trebuchet MS" pitchFamily="34" charset="0"/>
              </a:rPr>
              <a:t>Voyage</a:t>
            </a:r>
            <a:endParaRPr lang="fr-FR" sz="1200" dirty="0">
              <a:latin typeface="Trebuchet MS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39552" y="5157192"/>
            <a:ext cx="1512168" cy="2160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Trebuchet MS" pitchFamily="34" charset="0"/>
              </a:rPr>
              <a:t>Epargne</a:t>
            </a:r>
            <a:endParaRPr lang="fr-FR" sz="1200" dirty="0">
              <a:latin typeface="Trebuchet MS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948264" y="2852936"/>
            <a:ext cx="1512168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rebuchet MS" pitchFamily="34" charset="0"/>
              </a:rPr>
              <a:t>Tigo</a:t>
            </a:r>
            <a:r>
              <a:rPr lang="fr-FR" sz="1200" b="1" dirty="0" smtClean="0">
                <a:latin typeface="Trebuchet MS" pitchFamily="34" charset="0"/>
              </a:rPr>
              <a:t> / WARI</a:t>
            </a:r>
            <a:endParaRPr lang="fr-FR" sz="1200" b="1" dirty="0">
              <a:latin typeface="Trebuchet MS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948264" y="3212976"/>
            <a:ext cx="1512168" cy="288032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Trebuchet MS" pitchFamily="34" charset="0"/>
              </a:rPr>
              <a:t>Orange Money</a:t>
            </a:r>
            <a:endParaRPr lang="fr-FR" sz="1200" b="1" dirty="0">
              <a:latin typeface="Trebuchet MS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948264" y="3645024"/>
            <a:ext cx="1512168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Trebuchet MS" pitchFamily="34" charset="0"/>
              </a:rPr>
              <a:t>M-PESA</a:t>
            </a:r>
            <a:endParaRPr lang="fr-FR" sz="1200" b="1" dirty="0">
              <a:latin typeface="Trebuchet MS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948264" y="4005064"/>
            <a:ext cx="1512168" cy="2880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Trebuchet MS" pitchFamily="34" charset="0"/>
              </a:rPr>
              <a:t>Visa</a:t>
            </a:r>
            <a:endParaRPr lang="fr-FR" sz="1200" b="1" dirty="0">
              <a:latin typeface="Trebuchet MS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948264" y="4437112"/>
            <a:ext cx="151216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rebuchet MS" pitchFamily="34" charset="0"/>
              </a:rPr>
              <a:t>Pay</a:t>
            </a:r>
            <a:r>
              <a:rPr lang="fr-FR" sz="1200" b="1" dirty="0" smtClean="0">
                <a:latin typeface="Trebuchet MS" pitchFamily="34" charset="0"/>
              </a:rPr>
              <a:t> Pal</a:t>
            </a:r>
            <a:endParaRPr lang="fr-FR" sz="1200" b="1" dirty="0">
              <a:latin typeface="Trebuchet MS" pitchFamily="34" charset="0"/>
            </a:endParaRPr>
          </a:p>
        </p:txBody>
      </p:sp>
      <p:graphicFrame>
        <p:nvGraphicFramePr>
          <p:cNvPr id="30" name="Diagramme 29"/>
          <p:cNvGraphicFramePr/>
          <p:nvPr/>
        </p:nvGraphicFramePr>
        <p:xfrm>
          <a:off x="3059832" y="2708920"/>
          <a:ext cx="32403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Rectangle à coins arrondis 30"/>
          <p:cNvSpPr/>
          <p:nvPr/>
        </p:nvSpPr>
        <p:spPr>
          <a:xfrm>
            <a:off x="3131840" y="1988840"/>
            <a:ext cx="3096344" cy="5040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300" dirty="0" smtClean="0"/>
              <a:t>Services</a:t>
            </a:r>
            <a:endParaRPr lang="fr-FR" b="1" spc="3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251520" y="980728"/>
            <a:ext cx="244827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spc="300" dirty="0" smtClean="0">
                <a:solidFill>
                  <a:schemeClr val="bg1"/>
                </a:solidFill>
              </a:rPr>
              <a:t>Client</a:t>
            </a:r>
            <a:endParaRPr lang="fr-FR" b="1" spc="300" dirty="0">
              <a:solidFill>
                <a:schemeClr val="bg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500826" y="908720"/>
            <a:ext cx="231964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300" dirty="0" smtClean="0">
                <a:cs typeface="Aharoni" pitchFamily="2" charset="-79"/>
              </a:rPr>
              <a:t>Paiement</a:t>
            </a:r>
            <a:endParaRPr lang="fr-FR" b="1" spc="300" dirty="0"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3573016"/>
            <a:ext cx="2088232" cy="1440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CLIENT</a:t>
            </a:r>
            <a:endParaRPr lang="fr-FR" sz="1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Virage 38"/>
          <p:cNvSpPr/>
          <p:nvPr/>
        </p:nvSpPr>
        <p:spPr>
          <a:xfrm>
            <a:off x="6000760" y="1124744"/>
            <a:ext cx="371440" cy="792088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Virage 39"/>
          <p:cNvSpPr/>
          <p:nvPr/>
        </p:nvSpPr>
        <p:spPr>
          <a:xfrm rot="5400000">
            <a:off x="2778640" y="1203592"/>
            <a:ext cx="792088" cy="63439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Parenthèses 41"/>
          <p:cNvSpPr/>
          <p:nvPr/>
        </p:nvSpPr>
        <p:spPr>
          <a:xfrm>
            <a:off x="3635896" y="980728"/>
            <a:ext cx="1944216" cy="590884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100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1100" b="1" dirty="0" smtClean="0">
                <a:solidFill>
                  <a:schemeClr val="accent1"/>
                </a:solidFill>
              </a:rPr>
              <a:t>Particuliers</a:t>
            </a:r>
          </a:p>
          <a:p>
            <a:pPr algn="ctr"/>
            <a:r>
              <a:rPr lang="fr-FR" sz="1100" b="1" dirty="0" smtClean="0">
                <a:solidFill>
                  <a:schemeClr val="accent1"/>
                </a:solidFill>
              </a:rPr>
              <a:t> DIASPORA</a:t>
            </a:r>
          </a:p>
          <a:p>
            <a:pPr algn="ctr"/>
            <a:r>
              <a:rPr lang="fr-FR" sz="11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fr-FR" sz="1100" b="1" dirty="0">
              <a:solidFill>
                <a:schemeClr val="accent1"/>
              </a:solidFill>
            </a:endParaRPr>
          </a:p>
        </p:txBody>
      </p:sp>
      <p:pic>
        <p:nvPicPr>
          <p:cNvPr id="44" name="Picture 432" descr="C:\Users\Tom\AppData\Local\Microsoft\Windows\Temporary Internet Files\Content.IE5\3TCQXQ9O\MPj0438475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857232"/>
            <a:ext cx="134193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3"/>
          <p:cNvSpPr>
            <a:spLocks noGrp="1"/>
          </p:cNvSpPr>
          <p:nvPr>
            <p:ph idx="1"/>
          </p:nvPr>
        </p:nvSpPr>
        <p:spPr>
          <a:xfrm>
            <a:off x="1071538" y="2786058"/>
            <a:ext cx="7066499" cy="135732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L’avenir appartient aux gestionnaires de données et aux assureurs pour dicter les règles</a:t>
            </a:r>
          </a:p>
          <a:p>
            <a:pPr algn="ctr"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3400" b="1" i="1" spc="300" dirty="0" smtClean="0">
                <a:solidFill>
                  <a:srgbClr val="0070C0"/>
                </a:solidFill>
              </a:rPr>
              <a:t>Je </a:t>
            </a:r>
            <a:r>
              <a:rPr lang="fr-FR" sz="3400" b="1" i="1" spc="300" dirty="0" smtClean="0">
                <a:solidFill>
                  <a:srgbClr val="0070C0"/>
                </a:solidFill>
              </a:rPr>
              <a:t>vous remercie 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Transformation digitale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71472" y="836712"/>
            <a:ext cx="8176992" cy="4663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Définitions:</a:t>
            </a:r>
          </a:p>
          <a:p>
            <a:pPr marL="432000" lvl="1" indent="-10800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</a:t>
            </a:r>
            <a:r>
              <a:rPr lang="fr-FR" sz="1600" dirty="0" smtClean="0"/>
              <a:t>La </a:t>
            </a:r>
            <a:r>
              <a:rPr lang="fr-FR" sz="1600" b="1" dirty="0" smtClean="0"/>
              <a:t>transformation digitale</a:t>
            </a:r>
            <a:r>
              <a:rPr lang="fr-FR" sz="1600" dirty="0" smtClean="0"/>
              <a:t>, parfois appelée </a:t>
            </a:r>
            <a:r>
              <a:rPr lang="fr-FR" sz="1600" b="1" dirty="0" smtClean="0"/>
              <a:t>transformation</a:t>
            </a:r>
            <a:r>
              <a:rPr lang="fr-FR" sz="1600" dirty="0" smtClean="0"/>
              <a:t> numérique, désigne le processus qui consiste, pour une organisation, à intégrer pleinement les technologies </a:t>
            </a:r>
            <a:r>
              <a:rPr lang="fr-FR" sz="1600" b="1" dirty="0" smtClean="0"/>
              <a:t>digitales</a:t>
            </a:r>
            <a:r>
              <a:rPr lang="fr-FR" sz="1600" dirty="0" smtClean="0"/>
              <a:t> dans l'ensemble de ses activités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La Transformation Digitale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c’est l’utilisation des nouvelles technologies pour créer :</a:t>
            </a:r>
          </a:p>
          <a:p>
            <a:pPr lvl="2"/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Nouveaux modes d’interaction avec mes clients, mes  partenaires;</a:t>
            </a:r>
          </a:p>
          <a:p>
            <a:pPr lvl="2">
              <a:buFont typeface="Wingdings" pitchFamily="2" charset="2"/>
              <a:buChar char="ü"/>
            </a:pP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Créer de nouveaux mode de travail ou accès à l’information en interne</a:t>
            </a:r>
          </a:p>
          <a:p>
            <a:pPr lvl="2">
              <a:buFont typeface="Wingdings" pitchFamily="2" charset="2"/>
              <a:buChar char="ü"/>
            </a:pP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Créer de nouveaux services donc de nouveaux business model.</a:t>
            </a:r>
          </a:p>
          <a:p>
            <a:pPr lvl="0" algn="ctr">
              <a:buFont typeface="Wingdings" pitchFamily="2" charset="2"/>
              <a:buChar char="ü"/>
            </a:pPr>
            <a:endParaRPr lang="fr-FR" b="1" dirty="0" smtClean="0">
              <a:solidFill>
                <a:srgbClr val="00B05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Le digital en chiffres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digital-in-2017-global-overview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4000528" cy="2643206"/>
          </a:xfrm>
          <a:prstGeom prst="rect">
            <a:avLst/>
          </a:prstGeom>
        </p:spPr>
      </p:pic>
      <p:pic>
        <p:nvPicPr>
          <p:cNvPr id="11" name="Image 10" descr="Mondedigital-in-2017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4000528" cy="2857519"/>
          </a:xfrm>
          <a:prstGeom prst="rect">
            <a:avLst/>
          </a:prstGeom>
        </p:spPr>
      </p:pic>
      <p:pic>
        <p:nvPicPr>
          <p:cNvPr id="12" name="Image 11" descr="Annual growth-in-2017-global-overview-6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14357"/>
            <a:ext cx="4214842" cy="2857519"/>
          </a:xfrm>
          <a:prstGeom prst="rect">
            <a:avLst/>
          </a:prstGeom>
        </p:spPr>
      </p:pic>
      <p:pic>
        <p:nvPicPr>
          <p:cNvPr id="14" name="Image 13" descr="digital-in-2017-global-overview-12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57628"/>
            <a:ext cx="4214842" cy="263365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Le digital en chiffres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MOBILE MONDE-in-2017-global-overview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8143932" cy="4071966"/>
          </a:xfrm>
          <a:prstGeom prst="rect">
            <a:avLst/>
          </a:prstGeom>
        </p:spPr>
      </p:pic>
      <p:pic>
        <p:nvPicPr>
          <p:cNvPr id="7" name="Image 6" descr="tabl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5429264"/>
            <a:ext cx="785818" cy="357190"/>
          </a:xfrm>
          <a:prstGeom prst="rect">
            <a:avLst/>
          </a:prstGeom>
        </p:spPr>
      </p:pic>
      <p:pic>
        <p:nvPicPr>
          <p:cNvPr id="8" name="Image 7" descr="mob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929198"/>
            <a:ext cx="1162040" cy="642942"/>
          </a:xfrm>
          <a:prstGeom prst="rect">
            <a:avLst/>
          </a:prstGeom>
        </p:spPr>
      </p:pic>
      <p:pic>
        <p:nvPicPr>
          <p:cNvPr id="9" name="Image 8" descr="je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643578"/>
            <a:ext cx="642943" cy="428628"/>
          </a:xfrm>
          <a:prstGeom prst="rect">
            <a:avLst/>
          </a:prstGeom>
        </p:spPr>
      </p:pic>
      <p:pic>
        <p:nvPicPr>
          <p:cNvPr id="10" name="Image 9" descr="p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5214950"/>
            <a:ext cx="714380" cy="42862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Le digital en chiffres : AFRIQUE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 dirty="0"/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571472" y="1000108"/>
            <a:ext cx="8001056" cy="3571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t" anchorCtr="0"/>
          <a:lstStyle/>
          <a:p>
            <a:endParaRPr lang="fr-FR" dirty="0" smtClean="0">
              <a:solidFill>
                <a:schemeClr val="tx2"/>
              </a:solidFill>
            </a:endParaRPr>
          </a:p>
          <a:p>
            <a:pPr marL="180975" lvl="0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Population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: 1,231 milliard</a:t>
            </a:r>
          </a:p>
          <a:p>
            <a:pPr marL="180975" lvl="0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362 Millions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d’utilisateurs Internet</a:t>
            </a:r>
          </a:p>
          <a:p>
            <a:pPr marL="180975" lvl="0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89 %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 mobiles connectés</a:t>
            </a:r>
          </a:p>
          <a:p>
            <a:pPr marL="180975" lvl="0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$ 75 Milliards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: Chiffres d’affaires du e-commerce d’ici 2025, McKinsey </a:t>
            </a:r>
          </a:p>
          <a:p>
            <a:pPr marL="180975" lvl="0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+600 millions d’abonnés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mobiles d’ici 2020,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Rapport Fédération Prof. Télécom GSMA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Le mobile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comme enjeu majeur dans la transformation digitale. </a:t>
            </a:r>
          </a:p>
          <a:p>
            <a:endParaRPr lang="fr-FR" dirty="0" smtClean="0"/>
          </a:p>
          <a:p>
            <a:pPr marL="180975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endParaRPr lang="fr-FR" dirty="0" smtClean="0"/>
          </a:p>
          <a:p>
            <a:pPr marL="180975" indent="-180975" algn="just">
              <a:spcBef>
                <a:spcPts val="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  <a:defRPr/>
            </a:pPr>
            <a:endParaRPr lang="fr-FR" b="1" dirty="0" smtClean="0"/>
          </a:p>
        </p:txBody>
      </p:sp>
      <p:pic>
        <p:nvPicPr>
          <p:cNvPr id="8" name="Image 7" descr="mob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143248"/>
            <a:ext cx="733412" cy="11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Expériences hors assurance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téléchargemen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928802"/>
            <a:ext cx="1714512" cy="857256"/>
          </a:xfrm>
          <a:prstGeom prst="rect">
            <a:avLst/>
          </a:prstGeom>
        </p:spPr>
      </p:pic>
      <p:pic>
        <p:nvPicPr>
          <p:cNvPr id="11" name="Image 10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2286016" cy="714380"/>
          </a:xfrm>
          <a:prstGeom prst="rect">
            <a:avLst/>
          </a:prstGeom>
        </p:spPr>
      </p:pic>
      <p:pic>
        <p:nvPicPr>
          <p:cNvPr id="13" name="Image 12" descr="téléchargement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928670"/>
            <a:ext cx="1214446" cy="857256"/>
          </a:xfrm>
          <a:prstGeom prst="rect">
            <a:avLst/>
          </a:prstGeom>
        </p:spPr>
      </p:pic>
      <p:pic>
        <p:nvPicPr>
          <p:cNvPr id="15" name="Espace réservé du contenu 14" descr="téléchargement (3)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786182" y="4929198"/>
            <a:ext cx="1500198" cy="714380"/>
          </a:xfrm>
        </p:spPr>
      </p:pic>
      <p:pic>
        <p:nvPicPr>
          <p:cNvPr id="19" name="Image 18" descr="téléchargement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2928934"/>
            <a:ext cx="1571636" cy="857256"/>
          </a:xfrm>
          <a:prstGeom prst="rect">
            <a:avLst/>
          </a:prstGeom>
        </p:spPr>
      </p:pic>
      <p:pic>
        <p:nvPicPr>
          <p:cNvPr id="12" name="Image 11" descr="bankecoban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1000108"/>
            <a:ext cx="1071570" cy="714380"/>
          </a:xfrm>
          <a:prstGeom prst="rect">
            <a:avLst/>
          </a:prstGeom>
        </p:spPr>
      </p:pic>
      <p:pic>
        <p:nvPicPr>
          <p:cNvPr id="14" name="Image 13" descr="mobil p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2857496"/>
            <a:ext cx="1285884" cy="928693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  <p:pic>
        <p:nvPicPr>
          <p:cNvPr id="18" name="Image 17" descr="BRV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1928802"/>
            <a:ext cx="1643074" cy="928694"/>
          </a:xfrm>
          <a:prstGeom prst="rect">
            <a:avLst/>
          </a:prstGeom>
        </p:spPr>
      </p:pic>
      <p:sp>
        <p:nvSpPr>
          <p:cNvPr id="20" name="Espace réservé du contenu 23"/>
          <p:cNvSpPr txBox="1">
            <a:spLocks/>
          </p:cNvSpPr>
          <p:nvPr/>
        </p:nvSpPr>
        <p:spPr>
          <a:xfrm>
            <a:off x="6000760" y="1285860"/>
            <a:ext cx="2714644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Réservations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Paiement</a:t>
            </a:r>
            <a:endParaRPr kumimoji="0" lang="fr-FR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Carburant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Eau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électricité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téléphone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Scolarité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kumimoji="0" lang="fr-FR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Solde compte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Transfert d’argent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RV chez le docteur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…etc.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000760" y="785794"/>
            <a:ext cx="2500330" cy="3571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SERVICES</a:t>
            </a:r>
            <a:endParaRPr lang="fr-FR" dirty="0"/>
          </a:p>
        </p:txBody>
      </p:sp>
      <p:pic>
        <p:nvPicPr>
          <p:cNvPr id="22" name="Image 21" descr="tota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4857760"/>
            <a:ext cx="1071570" cy="785818"/>
          </a:xfrm>
          <a:prstGeom prst="rect">
            <a:avLst/>
          </a:prstGeom>
        </p:spPr>
      </p:pic>
      <p:pic>
        <p:nvPicPr>
          <p:cNvPr id="24" name="Image 23" descr="War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6182" y="3929066"/>
            <a:ext cx="1500198" cy="809620"/>
          </a:xfrm>
          <a:prstGeom prst="rect">
            <a:avLst/>
          </a:prstGeom>
        </p:spPr>
      </p:pic>
      <p:pic>
        <p:nvPicPr>
          <p:cNvPr id="23" name="Image 22" descr="doc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472" y="857232"/>
            <a:ext cx="1714512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142984"/>
            <a:ext cx="3857652" cy="4024332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143240" y="3214686"/>
            <a:ext cx="2928958" cy="4286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Comment s’y préparer ?</a:t>
            </a:r>
            <a:endParaRPr lang="fr-FR" sz="2000" dirty="0"/>
          </a:p>
        </p:txBody>
      </p:sp>
      <p:sp>
        <p:nvSpPr>
          <p:cNvPr id="5" name="Ellipse 4"/>
          <p:cNvSpPr/>
          <p:nvPr/>
        </p:nvSpPr>
        <p:spPr>
          <a:xfrm>
            <a:off x="3500430" y="1357298"/>
            <a:ext cx="2286016" cy="357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Aperçu d’un état des lieux 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5857916" cy="226560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28958"/>
                <a:gridCol w="2928958"/>
              </a:tblGrid>
              <a:tr h="31929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CONTRAINTES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OPPORTUNITES</a:t>
                      </a:r>
                      <a:endParaRPr lang="fr-FR" sz="1600" dirty="0"/>
                    </a:p>
                  </a:txBody>
                  <a:tcPr/>
                </a:tc>
              </a:tr>
              <a:tr h="31929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Réglementation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Taille du marché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1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Manque d’animation des Fédérations</a:t>
                      </a:r>
                      <a:r>
                        <a:rPr lang="fr-FR" sz="1600" baseline="0" dirty="0" smtClean="0"/>
                        <a:t> Nationales 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Taux de pénétration d’internet</a:t>
                      </a:r>
                    </a:p>
                    <a:p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Formation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e-commerce</a:t>
                      </a:r>
                      <a:endParaRPr lang="fr-FR" sz="1600" dirty="0" smtClean="0"/>
                    </a:p>
                    <a:p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7"/>
          <p:cNvGraphicFramePr>
            <a:graphicFrameLocks/>
          </p:cNvGraphicFramePr>
          <p:nvPr/>
        </p:nvGraphicFramePr>
        <p:xfrm>
          <a:off x="500034" y="4071942"/>
          <a:ext cx="6072230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36115"/>
                <a:gridCol w="3036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FAIBLESSES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FORCES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Lourdeur administrative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Compétences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d’innovation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</a:t>
                      </a:r>
                      <a:r>
                        <a:rPr lang="fr-FR" baseline="0" dirty="0" smtClean="0"/>
                        <a:t> d’information (ERP)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Manque</a:t>
                      </a:r>
                      <a:r>
                        <a:rPr lang="fr-FR" baseline="0" dirty="0" smtClean="0"/>
                        <a:t> d’ouverture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Internet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 formation dans le digital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Portefeuille</a:t>
                      </a:r>
                      <a:r>
                        <a:rPr lang="fr-FR" baseline="0" dirty="0" smtClean="0"/>
                        <a:t> clients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ccolade fermante 9"/>
          <p:cNvSpPr/>
          <p:nvPr/>
        </p:nvSpPr>
        <p:spPr>
          <a:xfrm>
            <a:off x="6643702" y="1071546"/>
            <a:ext cx="428628" cy="2214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286644" y="2214554"/>
            <a:ext cx="1071570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MARCHE</a:t>
            </a:r>
            <a:endParaRPr lang="fr-FR" dirty="0"/>
          </a:p>
        </p:txBody>
      </p:sp>
      <p:sp>
        <p:nvSpPr>
          <p:cNvPr id="12" name="Accolade fermante 11"/>
          <p:cNvSpPr/>
          <p:nvPr/>
        </p:nvSpPr>
        <p:spPr>
          <a:xfrm>
            <a:off x="6786578" y="4429132"/>
            <a:ext cx="428628" cy="178595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286644" y="5072074"/>
            <a:ext cx="1643074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COMPAGNIES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FANAF 2017 - Souleye Diouf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rgbClr val="030F40"/>
                </a:solidFill>
              </a:rPr>
              <a:t>BIG DATA</a:t>
            </a:r>
            <a:endParaRPr lang="fr-FR" sz="2800" b="1" dirty="0">
              <a:solidFill>
                <a:srgbClr val="030F4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06698"/>
            <a:ext cx="8100000" cy="0"/>
          </a:xfrm>
          <a:prstGeom prst="line">
            <a:avLst/>
          </a:prstGeom>
          <a:ln w="381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3"/>
          <p:cNvSpPr>
            <a:spLocks noGrp="1"/>
          </p:cNvSpPr>
          <p:nvPr>
            <p:ph idx="1"/>
          </p:nvPr>
        </p:nvSpPr>
        <p:spPr>
          <a:xfrm>
            <a:off x="571472" y="1785926"/>
            <a:ext cx="8286808" cy="1643074"/>
          </a:xfrm>
        </p:spPr>
        <p:txBody>
          <a:bodyPr>
            <a:no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L’analyse des 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Big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permet , </a:t>
            </a:r>
          </a:p>
          <a:p>
            <a:pPr lvl="1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comprendre la clientèle</a:t>
            </a:r>
          </a:p>
          <a:p>
            <a:pPr lvl="1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booster les ventes</a:t>
            </a:r>
          </a:p>
          <a:p>
            <a:pPr lvl="1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d’améliorer la gestion interne de cotre</a:t>
            </a:r>
          </a:p>
          <a:p>
            <a:pPr lvl="1">
              <a:buNone/>
            </a:pPr>
            <a:r>
              <a:rPr lang="fr-FR" sz="1400" b="1" i="1" dirty="0" smtClean="0">
                <a:solidFill>
                  <a:schemeClr val="bg1">
                    <a:lumMod val="50000"/>
                  </a:schemeClr>
                </a:solidFill>
              </a:rPr>
              <a:t>Pour convertir les données en informations exploitables, il est nécessaire de s’équiper de meilleurs outils analytiques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Image 8" descr="Big_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2133600" cy="785818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3714744" y="1142984"/>
            <a:ext cx="150019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0431-8B3B-49DD-98DF-9394816D8D9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FANAF 2017 - </a:t>
            </a:r>
            <a:r>
              <a:rPr lang="fr-FR" dirty="0" err="1" smtClean="0"/>
              <a:t>Souleye</a:t>
            </a:r>
            <a:r>
              <a:rPr lang="fr-FR" dirty="0" smtClean="0"/>
              <a:t> Diouf 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42910" y="3857628"/>
            <a:ext cx="4714908" cy="285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C00000"/>
                </a:solidFill>
              </a:rPr>
              <a:t>Solution alternative : Cloud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" name="Image 19" descr="1314703-Plate-forme_pétroliè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1428760" cy="1500198"/>
          </a:xfrm>
          <a:prstGeom prst="rect">
            <a:avLst/>
          </a:prstGeom>
        </p:spPr>
      </p:pic>
      <p:pic>
        <p:nvPicPr>
          <p:cNvPr id="21" name="Image 20" descr="big_da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857232"/>
            <a:ext cx="2195506" cy="785818"/>
          </a:xfrm>
          <a:prstGeom prst="rect">
            <a:avLst/>
          </a:prstGeom>
        </p:spPr>
      </p:pic>
      <p:sp>
        <p:nvSpPr>
          <p:cNvPr id="22" name="Espace réservé du contenu 23"/>
          <p:cNvSpPr txBox="1">
            <a:spLocks/>
          </p:cNvSpPr>
          <p:nvPr/>
        </p:nvSpPr>
        <p:spPr>
          <a:xfrm>
            <a:off x="2857488" y="4857760"/>
            <a:ext cx="264320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Variétés des sources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Volumétrie des données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Véracité relative ( toutes les données ne sont pas fiables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5286380" y="5286388"/>
            <a:ext cx="78581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23"/>
          <p:cNvSpPr txBox="1">
            <a:spLocks/>
          </p:cNvSpPr>
          <p:nvPr/>
        </p:nvSpPr>
        <p:spPr>
          <a:xfrm>
            <a:off x="6072198" y="4929198"/>
            <a:ext cx="2786082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Améliorer la satisfaction client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Prévenir les risques opérationnels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Améliorer vos  produits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286512" y="4357694"/>
            <a:ext cx="2214578" cy="285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071802" y="4357694"/>
            <a:ext cx="2214578" cy="285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Analyser </a:t>
            </a:r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>
            <a:off x="2000232" y="5214950"/>
            <a:ext cx="78581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649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animBg="1"/>
      <p:bldP spid="17" grpId="0" build="allAtOnce" animBg="1"/>
      <p:bldP spid="22" grpId="0" build="allAtOnce"/>
      <p:bldP spid="23" grpId="0" animBg="1"/>
      <p:bldP spid="24" grpId="0" build="allAtOnce"/>
      <p:bldP spid="25" grpId="0" build="allAtOnce" animBg="1"/>
      <p:bldP spid="26" grpId="0" build="allAtOnce" animBg="1"/>
      <p:bldP spid="2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616</Words>
  <Application>Microsoft Office PowerPoint</Application>
  <PresentationFormat>Affichage à l'écran (4:3)</PresentationFormat>
  <Paragraphs>232</Paragraphs>
  <Slides>17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Transformation digitale ?</vt:lpstr>
      <vt:lpstr>Le digital en chiffres</vt:lpstr>
      <vt:lpstr>Le digital en chiffres</vt:lpstr>
      <vt:lpstr>Le digital en chiffres : AFRIQUE</vt:lpstr>
      <vt:lpstr>Expériences hors assurance</vt:lpstr>
      <vt:lpstr>Diapositive 7</vt:lpstr>
      <vt:lpstr>Aperçu d’un état des lieux </vt:lpstr>
      <vt:lpstr>BIG DATA</vt:lpstr>
      <vt:lpstr>Comprendre le client ?</vt:lpstr>
      <vt:lpstr>Top management</vt:lpstr>
      <vt:lpstr>Sensibilisation</vt:lpstr>
      <vt:lpstr>Système d’information</vt:lpstr>
      <vt:lpstr>Réglementation</vt:lpstr>
      <vt:lpstr>Conclusion : Recommandations simples</vt:lpstr>
      <vt:lpstr>Diapositive 16</vt:lpstr>
      <vt:lpstr>Diapositive 17</vt:lpstr>
    </vt:vector>
  </TitlesOfParts>
  <Company>ADIE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Production</dc:creator>
  <cp:lastModifiedBy>Soulèye Diouf</cp:lastModifiedBy>
  <cp:revision>45</cp:revision>
  <dcterms:created xsi:type="dcterms:W3CDTF">2017-01-28T13:25:20Z</dcterms:created>
  <dcterms:modified xsi:type="dcterms:W3CDTF">2017-02-13T21:30:37Z</dcterms:modified>
</cp:coreProperties>
</file>