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heme/themeOverride3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4.xml" ContentType="application/vnd.openxmlformats-officedocument.themeOverride+xml"/>
  <Override PartName="/ppt/tags/tag16.xml" ContentType="application/vnd.openxmlformats-officedocument.presentationml.tags+xml"/>
  <Override PartName="/ppt/theme/themeOverride5.xml" ContentType="application/vnd.openxmlformats-officedocument.themeOverride+xml"/>
  <Override PartName="/ppt/tags/tag17.xml" ContentType="application/vnd.openxmlformats-officedocument.presentationml.tags+xml"/>
  <Override PartName="/ppt/theme/themeOverride6.xml" ContentType="application/vnd.openxmlformats-officedocument.themeOverride+xml"/>
  <Override PartName="/ppt/tags/tag18.xml" ContentType="application/vnd.openxmlformats-officedocument.presentationml.tags+xml"/>
  <Override PartName="/ppt/theme/themeOverride7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8.xml" ContentType="application/vnd.openxmlformats-officedocument.themeOverride+xml"/>
  <Override PartName="/ppt/tags/tag23.xml" ContentType="application/vnd.openxmlformats-officedocument.presentationml.tags+xml"/>
  <Override PartName="/ppt/theme/themeOverride9.xml" ContentType="application/vnd.openxmlformats-officedocument.themeOverride+xml"/>
  <Override PartName="/ppt/tags/tag24.xml" ContentType="application/vnd.openxmlformats-officedocument.presentationml.tags+xml"/>
  <Override PartName="/ppt/theme/themeOverride10.xml" ContentType="application/vnd.openxmlformats-officedocument.themeOverride+xml"/>
  <Override PartName="/ppt/tags/tag25.xml" ContentType="application/vnd.openxmlformats-officedocument.presentationml.tags+xml"/>
  <Override PartName="/ppt/theme/themeOverride11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2.xml" ContentType="application/vnd.openxmlformats-officedocument.themeOverride+xml"/>
  <Override PartName="/ppt/tags/tag32.xml" ContentType="application/vnd.openxmlformats-officedocument.presentationml.tags+xml"/>
  <Override PartName="/ppt/theme/themeOverride13.xml" ContentType="application/vnd.openxmlformats-officedocument.themeOverrid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4.xml" ContentType="application/vnd.openxmlformats-officedocument.themeOverr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15.xml" ContentType="application/vnd.openxmlformats-officedocument.themeOverr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6.xml" ContentType="application/vnd.openxmlformats-officedocument.themeOverride+xml"/>
  <Override PartName="/ppt/tags/tag38.xml" ContentType="application/vnd.openxmlformats-officedocument.presentationml.tags+xml"/>
  <Override PartName="/ppt/theme/themeOverride17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18.xml" ContentType="application/vnd.openxmlformats-officedocument.themeOverr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19.xml" ContentType="application/vnd.openxmlformats-officedocument.themeOverr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86" r:id="rId6"/>
    <p:sldId id="280" r:id="rId7"/>
    <p:sldId id="290" r:id="rId8"/>
    <p:sldId id="288" r:id="rId9"/>
    <p:sldId id="289" r:id="rId10"/>
    <p:sldId id="287" r:id="rId11"/>
    <p:sldId id="279" r:id="rId12"/>
    <p:sldId id="278" r:id="rId13"/>
    <p:sldId id="285" r:id="rId14"/>
    <p:sldId id="261" r:id="rId15"/>
    <p:sldId id="262" r:id="rId16"/>
  </p:sldIdLst>
  <p:sldSz cx="9144000" cy="6858000" type="screen4x3"/>
  <p:notesSz cx="6797675" cy="9928225"/>
  <p:embeddedFontLst>
    <p:embeddedFont>
      <p:font typeface="SwissReSans Light" panose="020B0504020202020204" pitchFamily="34" charset="0"/>
      <p:regular r:id="rId19"/>
      <p:bold r:id="rId20"/>
      <p:italic r:id="rId21"/>
      <p:boldItalic r:id="rId22"/>
    </p:embeddedFont>
    <p:embeddedFont>
      <p:font typeface="SwissReSans" panose="020B060402020202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pos="431">
          <p15:clr>
            <a:srgbClr val="A4A3A4"/>
          </p15:clr>
        </p15:guide>
        <p15:guide id="6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aib" initials="DS" lastIdx="2" clrIdx="0">
    <p:extLst>
      <p:ext uri="{19B8F6BF-5375-455C-9EA6-DF929625EA0E}">
        <p15:presenceInfo xmlns:p15="http://schemas.microsoft.com/office/powerpoint/2012/main" userId="Daniel Stai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3A4"/>
    <a:srgbClr val="0070C0"/>
    <a:srgbClr val="00B0F0"/>
    <a:srgbClr val="4DA171"/>
    <a:srgbClr val="33945D"/>
    <a:srgbClr val="1A8749"/>
    <a:srgbClr val="007934"/>
    <a:srgbClr val="E00034"/>
    <a:srgbClr val="0F4DBC"/>
    <a:srgbClr val="12A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4" autoAdjust="0"/>
    <p:restoredTop sz="81608" autoAdjust="0"/>
  </p:normalViewPr>
  <p:slideViewPr>
    <p:cSldViewPr showGuides="1">
      <p:cViewPr varScale="1">
        <p:scale>
          <a:sx n="92" d="100"/>
          <a:sy n="92" d="100"/>
        </p:scale>
        <p:origin x="1506" y="90"/>
      </p:cViewPr>
      <p:guideLst>
        <p:guide orient="horz" pos="164"/>
        <p:guide orient="horz" pos="436"/>
        <p:guide orient="horz" pos="1026"/>
        <p:guide orient="horz" pos="3793"/>
        <p:guide pos="431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834" y="3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14/02/2017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14.02.2017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5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Today,</a:t>
            </a:r>
            <a:r>
              <a:rPr lang="en-GB" baseline="0" dirty="0" smtClean="0"/>
              <a:t> I am on the phone to my business colleagues anywhere.</a:t>
            </a:r>
          </a:p>
          <a:p>
            <a:r>
              <a:rPr lang="en-GB" baseline="0" dirty="0" smtClean="0"/>
              <a:t>At the moment I’m living in Zurich – 2814 km away. </a:t>
            </a:r>
          </a:p>
          <a:p>
            <a:r>
              <a:rPr lang="en-GB" baseline="0" dirty="0" smtClean="0"/>
              <a:t>It would take me about 3 seconds to talk to someone there.</a:t>
            </a:r>
          </a:p>
          <a:p>
            <a:r>
              <a:rPr lang="en-GB" baseline="0" dirty="0" smtClean="0"/>
              <a:t>It takes 4 hours to physically be there. </a:t>
            </a:r>
          </a:p>
          <a:p>
            <a:r>
              <a:rPr lang="en-GB" baseline="0" dirty="0" smtClean="0"/>
              <a:t>I barely notice the time it </a:t>
            </a:r>
            <a:r>
              <a:rPr lang="en-GB" baseline="0" dirty="0" err="1" smtClean="0"/>
              <a:t>akes</a:t>
            </a:r>
            <a:r>
              <a:rPr lang="en-GB" baseline="0" dirty="0" smtClean="0"/>
              <a:t> my PC to </a:t>
            </a:r>
            <a:r>
              <a:rPr lang="en-GB" baseline="0" dirty="0" err="1" smtClean="0"/>
              <a:t>dwon</a:t>
            </a:r>
            <a:r>
              <a:rPr lang="en-GB" baseline="0" dirty="0" smtClean="0"/>
              <a:t> load documents I need from there. </a:t>
            </a:r>
          </a:p>
          <a:p>
            <a:r>
              <a:rPr lang="en-GB" baseline="0" dirty="0" smtClean="0"/>
              <a:t>Today. My fridge can talk to my car, and my car can talk to a server in Ohio. </a:t>
            </a:r>
          </a:p>
          <a:p>
            <a:r>
              <a:rPr lang="en-GB" baseline="0" dirty="0" smtClean="0"/>
              <a:t>This is touching every part of our lives.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hacker can be using my credit card from 20 000 miles away. </a:t>
            </a:r>
          </a:p>
          <a:p>
            <a:r>
              <a:rPr lang="en-GB" baseline="0" dirty="0" smtClean="0"/>
              <a:t>I am working on my PC – which is talking to a server in China.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804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77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40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Let’s talk about distance!</a:t>
            </a:r>
          </a:p>
          <a:p>
            <a:r>
              <a:rPr lang="en-GB" dirty="0" smtClean="0"/>
              <a:t>We used to say Africa is too remote to reach</a:t>
            </a:r>
            <a:r>
              <a:rPr lang="en-GB" baseline="0" dirty="0" smtClean="0"/>
              <a:t> everyone. 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293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73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24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ED666-4372-485F-9851-ED435EF4ACC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35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pn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5.jp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29.xml"/><Relationship Id="rId11" Type="http://schemas.openxmlformats.org/officeDocument/2006/relationships/image" Target="../media/image4.emf"/><Relationship Id="rId5" Type="http://schemas.openxmlformats.org/officeDocument/2006/relationships/tags" Target="../tags/tag28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5.jp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11" Type="http://schemas.openxmlformats.org/officeDocument/2006/relationships/image" Target="../media/image4.emf"/><Relationship Id="rId5" Type="http://schemas.openxmlformats.org/officeDocument/2006/relationships/tags" Target="../tags/tag12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1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hemeOverride" Target="../theme/themeOverride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742774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7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Digitalisation | Tavaziva Madzinga | FANAF 2017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19554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5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7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Digitalisation | Tavaziva Madzinga | FANAF 2017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Digitalisation | Tavaziva Madzinga | FANAF 2017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4556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16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r>
              <a:rPr lang="en-GB" sz="1000" b="0" kern="1200" smtClean="0">
                <a:solidFill>
                  <a:srgbClr val="283E36"/>
                </a:solidFill>
                <a:latin typeface="SwissReSans" pitchFamily="34" charset="0"/>
                <a:ea typeface="+mn-ea"/>
                <a:cs typeface="+mn-cs"/>
              </a:rPr>
              <a:t>Digitalisation | Tavaziva Madzinga | FANAF 2017</a:t>
            </a:r>
            <a:endParaRPr lang="en-GB" sz="1000" b="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60" r:id="rId8"/>
    <p:sldLayoutId id="2147483661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33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2.jpeg"/><Relationship Id="rId3" Type="http://schemas.openxmlformats.org/officeDocument/2006/relationships/tags" Target="../tags/tag3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1.jpeg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jpg"/><Relationship Id="rId11" Type="http://schemas.openxmlformats.org/officeDocument/2006/relationships/image" Target="../media/image10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emf"/><Relationship Id="rId2" Type="http://schemas.openxmlformats.org/officeDocument/2006/relationships/tags" Target="../tags/tag3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37.xml"/><Relationship Id="rId7" Type="http://schemas.openxmlformats.org/officeDocument/2006/relationships/image" Target="../media/image17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38.xml"/><Relationship Id="rId7" Type="http://schemas.openxmlformats.org/officeDocument/2006/relationships/image" Target="../media/image19.jpeg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1.bin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7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40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6348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556792"/>
            <a:ext cx="9144000" cy="2016224"/>
          </a:xfrm>
          <a:prstGeom prst="rect">
            <a:avLst/>
          </a:prstGeom>
          <a:gradFill>
            <a:gsLst>
              <a:gs pos="100000">
                <a:srgbClr val="A1B1AD">
                  <a:lumMod val="60000"/>
                  <a:lumOff val="40000"/>
                  <a:alpha val="50000"/>
                </a:srgbClr>
              </a:gs>
              <a:gs pos="0">
                <a:schemeClr val="accent2">
                  <a:lumMod val="50000"/>
                </a:schemeClr>
              </a:gs>
            </a:gsLst>
            <a:lin ang="0" scaled="0"/>
          </a:gra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213" y="1988816"/>
            <a:ext cx="7272163" cy="1296168"/>
          </a:xfrm>
        </p:spPr>
        <p:txBody>
          <a:bodyPr/>
          <a:lstStyle/>
          <a:p>
            <a:r>
              <a:rPr lang="en-GB" dirty="0" smtClean="0"/>
              <a:t>Digitalisation and insurance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Tavaziva Madzinga, FANAF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9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131840" y="1989138"/>
            <a:ext cx="2879725" cy="2879725"/>
            <a:chOff x="3132138" y="1989138"/>
            <a:chExt cx="2879725" cy="2879725"/>
          </a:xfrm>
        </p:grpSpPr>
        <p:sp>
          <p:nvSpPr>
            <p:cNvPr id="6" name="Rectangle 5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latin typeface="SwissReSans" pitchFamily="34" charset="0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" name="Slide Number Placeholder 1"/>
          <p:cNvSpPr txBox="1">
            <a:spLocks/>
          </p:cNvSpPr>
          <p:nvPr/>
        </p:nvSpPr>
        <p:spPr>
          <a:xfrm>
            <a:off x="8461200" y="6453336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rgbClr val="283E36"/>
                </a:solidFill>
                <a:latin typeface="SwissReSans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5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Legal notice</a:t>
            </a:r>
            <a:endParaRPr lang="en-GB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©2016 Swiss Re. All rights reserved. You are not permitted to create any modifications </a:t>
            </a:r>
            <a:br>
              <a:rPr lang="en-GB" noProof="0" dirty="0" smtClean="0"/>
            </a:br>
            <a:r>
              <a:rPr lang="en-GB" noProof="0" dirty="0" smtClean="0"/>
              <a:t>or derivative works of this presentation or to use it for commercial or other public purposes </a:t>
            </a:r>
            <a:br>
              <a:rPr lang="en-GB" noProof="0" dirty="0" smtClean="0"/>
            </a:br>
            <a:r>
              <a:rPr lang="en-GB" noProof="0" dirty="0" smtClean="0"/>
              <a:t>without the prior written permission of Swiss Re.</a:t>
            </a:r>
          </a:p>
          <a:p>
            <a:r>
              <a:rPr lang="en-GB" noProof="0" dirty="0" smtClean="0"/>
              <a:t>The information and opinions contained in the presentation are provided as at the date of </a:t>
            </a:r>
            <a:br>
              <a:rPr lang="en-GB" noProof="0" dirty="0" smtClean="0"/>
            </a:br>
            <a:r>
              <a:rPr lang="en-GB" noProof="0" dirty="0" smtClean="0"/>
              <a:t>the presentation and are subject to change without notice. Although the information used </a:t>
            </a:r>
            <a:br>
              <a:rPr lang="en-GB" noProof="0" dirty="0" smtClean="0"/>
            </a:br>
            <a:r>
              <a:rPr lang="en-GB" noProof="0" dirty="0" smtClean="0"/>
              <a:t>was taken from reliable sources, Swiss Re does not accept any responsibility for the accuracy </a:t>
            </a:r>
            <a:br>
              <a:rPr lang="en-GB" noProof="0" dirty="0" smtClean="0"/>
            </a:br>
            <a:r>
              <a:rPr lang="en-GB" noProof="0" dirty="0" smtClean="0"/>
              <a:t>or comprehensiveness of the details given. All liability for the accuracy and completeness </a:t>
            </a:r>
            <a:br>
              <a:rPr lang="en-GB" noProof="0" dirty="0" smtClean="0"/>
            </a:br>
            <a:r>
              <a:rPr lang="en-GB" noProof="0" dirty="0" smtClean="0"/>
              <a:t>thereof or for any damage or loss resulting from the use of the information contained in this </a:t>
            </a:r>
            <a:br>
              <a:rPr lang="en-GB" noProof="0" dirty="0" smtClean="0"/>
            </a:br>
            <a:r>
              <a:rPr lang="en-GB" noProof="0" dirty="0" smtClean="0"/>
              <a:t>presentation is expressly excluded. Under no circumstances shall Swiss Re or its Group </a:t>
            </a:r>
            <a:br>
              <a:rPr lang="en-GB" noProof="0" dirty="0" smtClean="0"/>
            </a:br>
            <a:r>
              <a:rPr lang="en-GB" noProof="0" dirty="0" smtClean="0"/>
              <a:t>companies be liable for any financial or consequential loss relating to this presentation.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723739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591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wissReSans" pitchFamily="34" charset="0"/>
              </a:rPr>
              <a:t>There was a time when the Earth was a very big place...</a:t>
            </a:r>
          </a:p>
        </p:txBody>
      </p:sp>
    </p:spTree>
    <p:extLst>
      <p:ext uri="{BB962C8B-B14F-4D97-AF65-F5344CB8AC3E}">
        <p14:creationId xmlns:p14="http://schemas.microsoft.com/office/powerpoint/2010/main" val="159187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43325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r="12095"/>
          <a:stretch/>
        </p:blipFill>
        <p:spPr>
          <a:xfrm>
            <a:off x="4511173" y="3707041"/>
            <a:ext cx="1789019" cy="2674288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38" y="3707041"/>
            <a:ext cx="1759522" cy="2674287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7" t="16520" r="37101" b="7961"/>
          <a:stretch/>
        </p:blipFill>
        <p:spPr>
          <a:xfrm>
            <a:off x="4521770" y="911577"/>
            <a:ext cx="1778422" cy="2674287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-893" r="36207" b="571"/>
          <a:stretch/>
        </p:blipFill>
        <p:spPr>
          <a:xfrm>
            <a:off x="6505329" y="3707040"/>
            <a:ext cx="1739079" cy="2674288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-1134" r="18475" b="1134"/>
          <a:stretch/>
        </p:blipFill>
        <p:spPr>
          <a:xfrm>
            <a:off x="2494657" y="911577"/>
            <a:ext cx="1728184" cy="2674287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1" t="-1353" r="27008" b="22572"/>
          <a:stretch/>
        </p:blipFill>
        <p:spPr>
          <a:xfrm>
            <a:off x="467544" y="892595"/>
            <a:ext cx="1728184" cy="2674287"/>
          </a:xfrm>
          <a:prstGeom prst="rect">
            <a:avLst/>
          </a:prstGeom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79512" y="260648"/>
            <a:ext cx="189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wissReSans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SwissReSans" pitchFamily="34" charset="0"/>
              </a:rPr>
              <a:t>… not any more.</a:t>
            </a:r>
          </a:p>
        </p:txBody>
      </p:sp>
    </p:spTree>
    <p:extLst>
      <p:ext uri="{BB962C8B-B14F-4D97-AF65-F5344CB8AC3E}">
        <p14:creationId xmlns:p14="http://schemas.microsoft.com/office/powerpoint/2010/main" val="197211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9000"/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1781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046" y="476672"/>
            <a:ext cx="7991474" cy="692647"/>
          </a:xfrm>
        </p:spPr>
        <p:txBody>
          <a:bodyPr/>
          <a:lstStyle/>
          <a:p>
            <a:r>
              <a:rPr lang="en-GB" dirty="0" smtClean="0"/>
              <a:t>Closing the protection gap across Africa must be our industry’s top priority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424353" y="57107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tabLst>
                <a:tab pos="452438" algn="l"/>
              </a:tabLst>
            </a:pPr>
            <a:r>
              <a:rPr lang="en-GB" sz="1200" dirty="0" smtClean="0">
                <a:latin typeface="SwissReSans" pitchFamily="34" charset="0"/>
              </a:rPr>
              <a:t>Source: </a:t>
            </a:r>
            <a:r>
              <a:rPr lang="en-GB" sz="1200" dirty="0">
                <a:latin typeface="SwissReSans" pitchFamily="34" charset="0"/>
              </a:rPr>
              <a:t>Swiss Re </a:t>
            </a:r>
            <a:r>
              <a:rPr lang="en-GB" sz="1200" dirty="0" smtClean="0">
                <a:latin typeface="SwissReSans" pitchFamily="34" charset="0"/>
              </a:rPr>
              <a:t>Economic </a:t>
            </a:r>
            <a:r>
              <a:rPr lang="en-GB" sz="1200" dirty="0">
                <a:latin typeface="SwissReSans" pitchFamily="34" charset="0"/>
              </a:rPr>
              <a:t>Research and </a:t>
            </a:r>
            <a:r>
              <a:rPr lang="en-GB" sz="1200" dirty="0" smtClean="0">
                <a:latin typeface="SwissReSans" pitchFamily="34" charset="0"/>
              </a:rPr>
              <a:t>Consulting</a:t>
            </a:r>
          </a:p>
          <a:p>
            <a:pPr lvl="1">
              <a:tabLst>
                <a:tab pos="452438" algn="l"/>
              </a:tabLst>
            </a:pPr>
            <a:r>
              <a:rPr lang="en-GB" sz="1200" dirty="0" smtClean="0">
                <a:latin typeface="SwissReSans" pitchFamily="34" charset="0"/>
              </a:rPr>
              <a:t>www.sigma-explorer.com</a:t>
            </a:r>
            <a:endParaRPr lang="en-GB" sz="1200" dirty="0">
              <a:latin typeface="SwissRe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23046" y="2636912"/>
            <a:ext cx="3888432" cy="1384995"/>
            <a:chOff x="899592" y="2988817"/>
            <a:chExt cx="3888432" cy="1384995"/>
          </a:xfrm>
        </p:grpSpPr>
        <p:sp>
          <p:nvSpPr>
            <p:cNvPr id="15" name="Rectangle 14"/>
            <p:cNvSpPr/>
            <p:nvPr/>
          </p:nvSpPr>
          <p:spPr>
            <a:xfrm>
              <a:off x="899592" y="2996952"/>
              <a:ext cx="3168352" cy="12415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latin typeface="SwissReSans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99592" y="2988817"/>
              <a:ext cx="3888432" cy="1384995"/>
              <a:chOff x="4572000" y="2276872"/>
              <a:chExt cx="3888432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72000" y="2276872"/>
                <a:ext cx="38884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SwissReSans" pitchFamily="34" charset="0"/>
                  </a:rPr>
                  <a:t>I</a:t>
                </a:r>
                <a:r>
                  <a:rPr lang="en-GB" sz="1400" dirty="0" smtClean="0">
                    <a:latin typeface="SwissReSans" pitchFamily="34" charset="0"/>
                  </a:rPr>
                  <a:t>nsurance penetration across </a:t>
                </a:r>
                <a:r>
                  <a:rPr lang="en-GB" sz="1400" dirty="0">
                    <a:latin typeface="SwissReSans" pitchFamily="34" charset="0"/>
                  </a:rPr>
                  <a:t>A</a:t>
                </a:r>
                <a:r>
                  <a:rPr lang="en-GB" sz="1400" dirty="0" smtClean="0">
                    <a:latin typeface="SwissReSans" pitchFamily="34" charset="0"/>
                  </a:rPr>
                  <a:t>frica</a:t>
                </a:r>
              </a:p>
              <a:p>
                <a:r>
                  <a:rPr lang="en-GB" sz="1400" dirty="0" smtClean="0">
                    <a:latin typeface="SwissReSans" pitchFamily="34" charset="0"/>
                  </a:rPr>
                  <a:t>Premiums as % of GPD in 2015:</a:t>
                </a:r>
              </a:p>
              <a:p>
                <a:r>
                  <a:rPr lang="en-GB" sz="1400" dirty="0" smtClean="0">
                    <a:latin typeface="SwissReSans" pitchFamily="34" charset="0"/>
                  </a:rPr>
                  <a:t> </a:t>
                </a:r>
              </a:p>
              <a:p>
                <a:pPr lvl="1">
                  <a:tabLst>
                    <a:tab pos="452438" algn="l"/>
                  </a:tabLst>
                </a:pPr>
                <a:r>
                  <a:rPr lang="en-GB" sz="1400" dirty="0" smtClean="0">
                    <a:latin typeface="SwissReSans" pitchFamily="34" charset="0"/>
                  </a:rPr>
                  <a:t>&gt;</a:t>
                </a:r>
                <a:r>
                  <a:rPr lang="en-GB" sz="1400" dirty="0">
                    <a:latin typeface="SwissReSans" pitchFamily="34" charset="0"/>
                  </a:rPr>
                  <a:t>5</a:t>
                </a:r>
                <a:r>
                  <a:rPr lang="en-GB" sz="1400" dirty="0" smtClean="0">
                    <a:latin typeface="SwissReSans" pitchFamily="34" charset="0"/>
                  </a:rPr>
                  <a:t>%</a:t>
                </a:r>
              </a:p>
              <a:p>
                <a:pPr lvl="1">
                  <a:tabLst>
                    <a:tab pos="452438" algn="l"/>
                  </a:tabLst>
                </a:pPr>
                <a:r>
                  <a:rPr lang="en-GB" sz="1400" dirty="0" smtClean="0">
                    <a:latin typeface="SwissReSans" pitchFamily="34" charset="0"/>
                  </a:rPr>
                  <a:t>&gt;3%</a:t>
                </a:r>
              </a:p>
              <a:p>
                <a:pPr lvl="1">
                  <a:tabLst>
                    <a:tab pos="452438" algn="l"/>
                  </a:tabLst>
                </a:pPr>
                <a:endParaRPr lang="en-GB" sz="1400" dirty="0">
                  <a:latin typeface="SwissReSans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60032" y="2986944"/>
                <a:ext cx="144000" cy="144000"/>
              </a:xfrm>
              <a:prstGeom prst="rect">
                <a:avLst/>
              </a:prstGeom>
              <a:solidFill>
                <a:srgbClr val="3853A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 smtClean="0">
                  <a:latin typeface="SwissReSans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60032" y="3245351"/>
                <a:ext cx="144000" cy="144000"/>
              </a:xfrm>
              <a:prstGeom prst="rect">
                <a:avLst/>
              </a:prstGeom>
              <a:solidFill>
                <a:srgbClr val="12A8E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 err="1" smtClean="0">
                  <a:latin typeface="SwissReSans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8" y="1700807"/>
            <a:ext cx="4479532" cy="47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09965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12A8E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4" b="8880"/>
          <a:stretch/>
        </p:blipFill>
        <p:spPr>
          <a:xfrm>
            <a:off x="1" y="0"/>
            <a:ext cx="9180512" cy="68853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spread of mobile technologies is strongest assets to reach people and close the protection gap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039856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958" y="404664"/>
            <a:ext cx="7991474" cy="692647"/>
          </a:xfrm>
        </p:spPr>
        <p:txBody>
          <a:bodyPr/>
          <a:lstStyle/>
          <a:p>
            <a:r>
              <a:rPr lang="en-GB" dirty="0" smtClean="0"/>
              <a:t>Solutions and successes are not future dreams.</a:t>
            </a:r>
            <a:br>
              <a:rPr lang="en-GB" dirty="0" smtClean="0"/>
            </a:br>
            <a:r>
              <a:rPr lang="en-GB" dirty="0" smtClean="0"/>
              <a:t>They are being implemented today across the continent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7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76650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gradFill>
            <a:gsLst>
              <a:gs pos="100000">
                <a:srgbClr val="A1B1AD">
                  <a:lumMod val="60000"/>
                  <a:lumOff val="40000"/>
                  <a:alpha val="0"/>
                </a:srgbClr>
              </a:gs>
              <a:gs pos="83000">
                <a:schemeClr val="bg1">
                  <a:lumMod val="85000"/>
                </a:schemeClr>
              </a:gs>
              <a:gs pos="37000">
                <a:srgbClr val="909C99"/>
              </a:gs>
              <a:gs pos="0">
                <a:schemeClr val="accent2">
                  <a:lumMod val="50000"/>
                  <a:alpha val="74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wissReSans" pitchFamily="34" charset="0"/>
              </a:rPr>
              <a:t>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4670458" y="3877426"/>
            <a:ext cx="788954" cy="473164"/>
          </a:xfrm>
          <a:prstGeom prst="triangl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20" name="Diagonal Stripe 19"/>
          <p:cNvSpPr/>
          <p:nvPr/>
        </p:nvSpPr>
        <p:spPr>
          <a:xfrm rot="10800000">
            <a:off x="3460249" y="2835700"/>
            <a:ext cx="1841266" cy="1565768"/>
          </a:xfrm>
          <a:prstGeom prst="diagStrip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21" name="Diagonal Stripe 20"/>
          <p:cNvSpPr/>
          <p:nvPr/>
        </p:nvSpPr>
        <p:spPr>
          <a:xfrm rot="10800000" flipV="1">
            <a:off x="3460249" y="3832515"/>
            <a:ext cx="1841266" cy="1559223"/>
          </a:xfrm>
          <a:prstGeom prst="diagStrip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25" name="Diagonal Stripe 24"/>
          <p:cNvSpPr/>
          <p:nvPr/>
        </p:nvSpPr>
        <p:spPr>
          <a:xfrm rot="10800000" flipV="1">
            <a:off x="3460249" y="4712150"/>
            <a:ext cx="1841266" cy="1559223"/>
          </a:xfrm>
          <a:prstGeom prst="diagStrip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29" name="Diagonal Stripe 28"/>
          <p:cNvSpPr/>
          <p:nvPr/>
        </p:nvSpPr>
        <p:spPr>
          <a:xfrm rot="10800000">
            <a:off x="3454898" y="1958516"/>
            <a:ext cx="1841266" cy="1565768"/>
          </a:xfrm>
          <a:prstGeom prst="diagStripe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8947" y="5310265"/>
            <a:ext cx="1944216" cy="9144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en-GB" sz="1600" dirty="0">
                <a:solidFill>
                  <a:schemeClr val="bg1"/>
                </a:solidFill>
                <a:latin typeface="+mj-lt"/>
              </a:rPr>
              <a:t>Visual </a:t>
            </a:r>
            <a:endParaRPr lang="en-GB" sz="1600" dirty="0" smtClean="0">
              <a:solidFill>
                <a:schemeClr val="bg1"/>
              </a:solidFill>
              <a:latin typeface="+mj-lt"/>
            </a:endParaRPr>
          </a:p>
          <a:p>
            <a:pPr marL="358775"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Analytics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95536" y="5310265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8947" y="4215121"/>
            <a:ext cx="1944216" cy="9144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en-GB" sz="1600" dirty="0">
                <a:solidFill>
                  <a:schemeClr val="bg1"/>
                </a:solidFill>
                <a:latin typeface="+mj-lt"/>
              </a:rPr>
              <a:t>Cognitive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Computing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95536" y="421512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8947" y="3119977"/>
            <a:ext cx="1944216" cy="9144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en-GB" sz="1600" dirty="0" smtClean="0">
                <a:solidFill>
                  <a:schemeClr val="bg1"/>
                </a:solidFill>
                <a:latin typeface="+mj-lt"/>
              </a:rPr>
              <a:t>Text </a:t>
            </a:r>
            <a:br>
              <a:rPr lang="en-GB" sz="1600" dirty="0" smtClean="0">
                <a:solidFill>
                  <a:schemeClr val="bg1"/>
                </a:solidFill>
                <a:latin typeface="+mj-lt"/>
              </a:rPr>
            </a:b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Analytics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8947" y="2018597"/>
            <a:ext cx="1944216" cy="914400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algn="ctr"/>
            <a:r>
              <a:rPr lang="en-GB" sz="1600" dirty="0">
                <a:solidFill>
                  <a:schemeClr val="bg1"/>
                </a:solidFill>
                <a:latin typeface="+mj-lt"/>
              </a:rPr>
              <a:t>Quantitative 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Analytics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292" y="201859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37" name="Title 11"/>
          <p:cNvSpPr txBox="1">
            <a:spLocks/>
          </p:cNvSpPr>
          <p:nvPr/>
        </p:nvSpPr>
        <p:spPr bwMode="black">
          <a:xfrm>
            <a:off x="684214" y="643905"/>
            <a:ext cx="82802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SwissReSans" pitchFamily="34" charset="0"/>
                <a:ea typeface="+mj-ea"/>
                <a:cs typeface="+mj-cs"/>
              </a:defRPr>
            </a:lvl1pPr>
          </a:lstStyle>
          <a:p>
            <a:r>
              <a:rPr lang="en-GB" sz="2500" dirty="0" smtClean="0">
                <a:solidFill>
                  <a:schemeClr val="bg1"/>
                </a:solidFill>
                <a:latin typeface="+mj-lt"/>
              </a:rPr>
              <a:t>Smart Analytics driving the Digital Transformation of Insurance</a:t>
            </a:r>
            <a:endParaRPr lang="en-GB" sz="2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56" y="2151761"/>
            <a:ext cx="648072" cy="64807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0" y="5443429"/>
            <a:ext cx="648072" cy="64807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00" y="4348285"/>
            <a:ext cx="648072" cy="648072"/>
          </a:xfrm>
          <a:prstGeom prst="rect">
            <a:avLst/>
          </a:prstGeom>
        </p:spPr>
      </p:pic>
      <p:sp>
        <p:nvSpPr>
          <p:cNvPr id="41" name="Oval 40"/>
          <p:cNvSpPr>
            <a:spLocks/>
          </p:cNvSpPr>
          <p:nvPr/>
        </p:nvSpPr>
        <p:spPr>
          <a:xfrm>
            <a:off x="395536" y="3119977"/>
            <a:ext cx="914400" cy="9144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42" y="3254051"/>
            <a:ext cx="605812" cy="605812"/>
          </a:xfrm>
          <a:prstGeom prst="rect">
            <a:avLst/>
          </a:prstGeom>
        </p:spPr>
      </p:pic>
      <p:sp>
        <p:nvSpPr>
          <p:cNvPr id="43" name="Diagonal Stripe 42"/>
          <p:cNvSpPr/>
          <p:nvPr/>
        </p:nvSpPr>
        <p:spPr>
          <a:xfrm rot="16200000">
            <a:off x="2539616" y="2324966"/>
            <a:ext cx="1841266" cy="1234174"/>
          </a:xfrm>
          <a:prstGeom prst="diagStrip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44" name="Diagonal Stripe 43"/>
          <p:cNvSpPr/>
          <p:nvPr/>
        </p:nvSpPr>
        <p:spPr>
          <a:xfrm rot="16200000" flipH="1">
            <a:off x="2541236" y="4691390"/>
            <a:ext cx="1838029" cy="1234172"/>
          </a:xfrm>
          <a:prstGeom prst="diagStrip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45" name="Diagonal Stripe 44"/>
          <p:cNvSpPr/>
          <p:nvPr/>
        </p:nvSpPr>
        <p:spPr>
          <a:xfrm rot="16200000">
            <a:off x="2538888" y="3427073"/>
            <a:ext cx="1842723" cy="1234174"/>
          </a:xfrm>
          <a:prstGeom prst="diagStrip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46" name="Diagonal Stripe 45"/>
          <p:cNvSpPr/>
          <p:nvPr/>
        </p:nvSpPr>
        <p:spPr>
          <a:xfrm rot="16200000" flipH="1">
            <a:off x="2546603" y="3601611"/>
            <a:ext cx="1827295" cy="1234175"/>
          </a:xfrm>
          <a:prstGeom prst="diagStripe">
            <a:avLst/>
          </a:prstGeom>
          <a:solidFill>
            <a:srgbClr val="00B0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  <a:latin typeface="SwissReSans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00158" y="3190265"/>
            <a:ext cx="1882223" cy="1849296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Swiss Re </a:t>
            </a:r>
            <a:r>
              <a:rPr lang="en-GB" sz="1400" dirty="0" smtClean="0">
                <a:latin typeface="+mj-lt"/>
              </a:rPr>
              <a:t>Digital &amp; Smart Analytics Team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95964" y="1958452"/>
            <a:ext cx="3564066" cy="7871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+mj-lt"/>
              </a:rPr>
              <a:t>Flight Delay Insurance</a:t>
            </a:r>
          </a:p>
          <a:p>
            <a:pPr lvl="0"/>
            <a:r>
              <a:rPr lang="en-GB" sz="1100" dirty="0" smtClean="0">
                <a:solidFill>
                  <a:schemeClr val="bg1"/>
                </a:solidFill>
                <a:latin typeface="+mj-lt"/>
              </a:rPr>
              <a:t>A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flight delay insurance covering short term delays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with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 automatic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payout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based on a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dynamic pricing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engine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4726" y="2839896"/>
            <a:ext cx="3565304" cy="7871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+mj-lt"/>
              </a:rPr>
              <a:t>Contract Intelligence</a:t>
            </a:r>
          </a:p>
          <a:p>
            <a:r>
              <a:rPr lang="en-GB" sz="1100" b="1" dirty="0" smtClean="0">
                <a:solidFill>
                  <a:schemeClr val="bg1"/>
                </a:solidFill>
                <a:latin typeface="+mj-lt"/>
              </a:rPr>
              <a:t>Automatically analyse </a:t>
            </a:r>
            <a:r>
              <a:rPr lang="en-GB" sz="1100" dirty="0" smtClean="0">
                <a:solidFill>
                  <a:schemeClr val="bg1"/>
                </a:solidFill>
                <a:latin typeface="+mj-lt"/>
              </a:rPr>
              <a:t>over </a:t>
            </a:r>
            <a:r>
              <a:rPr lang="en-GB" sz="1100" dirty="0">
                <a:solidFill>
                  <a:schemeClr val="bg1"/>
                </a:solidFill>
                <a:latin typeface="+mj-lt"/>
              </a:rPr>
              <a:t>1 million reinsurance </a:t>
            </a:r>
            <a:r>
              <a:rPr lang="en-GB" sz="1100" dirty="0">
                <a:latin typeface="+mj-lt"/>
              </a:rPr>
              <a:t>contracts to</a:t>
            </a:r>
            <a:r>
              <a:rPr lang="en-GB" sz="1100" dirty="0"/>
              <a:t> </a:t>
            </a:r>
            <a:r>
              <a:rPr lang="en-GB" sz="1100" b="1" dirty="0" smtClean="0">
                <a:latin typeface="+mj-lt"/>
              </a:rPr>
              <a:t>identify special and critical clauses</a:t>
            </a:r>
            <a:endParaRPr lang="en-GB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4726" y="3721340"/>
            <a:ext cx="3565304" cy="7871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FFFFFF"/>
                </a:solidFill>
                <a:latin typeface="+mj-lt"/>
              </a:rPr>
              <a:t>Property Risk Screening</a:t>
            </a:r>
            <a:endParaRPr lang="en-US" sz="1400" dirty="0" smtClean="0">
              <a:solidFill>
                <a:srgbClr val="FFFFFF"/>
              </a:solidFill>
              <a:latin typeface="+mj-lt"/>
            </a:endParaRPr>
          </a:p>
          <a:p>
            <a:pPr indent="3175"/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Automatically extract </a:t>
            </a:r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all relevant </a:t>
            </a:r>
            <a:r>
              <a:rPr lang="en-US" sz="1100" dirty="0">
                <a:solidFill>
                  <a:srgbClr val="FFFFFF"/>
                </a:solidFill>
                <a:latin typeface="+mj-lt"/>
              </a:rPr>
              <a:t>risk </a:t>
            </a:r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attributes </a:t>
            </a:r>
            <a:r>
              <a:rPr lang="en-US" sz="1100" dirty="0">
                <a:solidFill>
                  <a:srgbClr val="FFFFFF"/>
                </a:solidFill>
                <a:latin typeface="+mj-lt"/>
              </a:rPr>
              <a:t>from the </a:t>
            </a:r>
            <a:r>
              <a:rPr lang="en-US" sz="1100" b="1" dirty="0">
                <a:solidFill>
                  <a:srgbClr val="FFFFFF"/>
                </a:solidFill>
                <a:latin typeface="+mj-lt"/>
              </a:rPr>
              <a:t>unstructured </a:t>
            </a:r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reports</a:t>
            </a:r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, increasing productivity by 50%</a:t>
            </a:r>
            <a:endParaRPr lang="en-US" sz="11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94726" y="4602784"/>
            <a:ext cx="3565304" cy="7871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+mj-lt"/>
              </a:rPr>
              <a:t>High Medical Claims</a:t>
            </a:r>
            <a:endParaRPr lang="en-GB" sz="1100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1100" dirty="0" smtClean="0">
                <a:solidFill>
                  <a:schemeClr val="bg1"/>
                </a:solidFill>
                <a:latin typeface="+mj-lt"/>
              </a:rPr>
              <a:t>L</a:t>
            </a:r>
            <a:r>
              <a:rPr lang="en-US" sz="1100" dirty="0" err="1" smtClean="0">
                <a:solidFill>
                  <a:schemeClr val="bg1"/>
                </a:solidFill>
                <a:latin typeface="+mj-lt"/>
              </a:rPr>
              <a:t>everaging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predictive modelling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techniques on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&gt;40 </a:t>
            </a:r>
            <a:r>
              <a:rPr lang="en-US" sz="1100" dirty="0">
                <a:solidFill>
                  <a:schemeClr val="bg1"/>
                </a:solidFill>
                <a:latin typeface="+mj-lt"/>
              </a:rPr>
              <a:t>million patients with 1.7 billion drug payment </a:t>
            </a:r>
            <a:r>
              <a:rPr lang="en-US" sz="1100" dirty="0" smtClean="0">
                <a:solidFill>
                  <a:schemeClr val="bg1"/>
                </a:solidFill>
                <a:latin typeface="+mj-lt"/>
              </a:rPr>
              <a:t>records</a:t>
            </a:r>
            <a:endParaRPr lang="en-GB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93488" y="5484228"/>
            <a:ext cx="3566542" cy="78714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FF"/>
                </a:solidFill>
                <a:latin typeface="+mj-lt"/>
              </a:rPr>
              <a:t>Client &amp; </a:t>
            </a:r>
            <a:r>
              <a:rPr lang="en-GB" sz="1400" dirty="0" smtClean="0">
                <a:solidFill>
                  <a:srgbClr val="FFFFFF"/>
                </a:solidFill>
                <a:latin typeface="+mj-lt"/>
              </a:rPr>
              <a:t>Market Intelligence</a:t>
            </a:r>
          </a:p>
          <a:p>
            <a:r>
              <a:rPr lang="en-US" sz="1100" b="1" dirty="0">
                <a:solidFill>
                  <a:srgbClr val="FFFFFF"/>
                </a:solidFill>
                <a:latin typeface="+mj-lt"/>
              </a:rPr>
              <a:t>Quantify and </a:t>
            </a:r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visualize </a:t>
            </a:r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client relationships, hot topics and </a:t>
            </a:r>
            <a:r>
              <a:rPr lang="en-US" sz="1100" dirty="0">
                <a:solidFill>
                  <a:srgbClr val="FFFFFF"/>
                </a:solidFill>
                <a:latin typeface="+mj-lt"/>
              </a:rPr>
              <a:t>market trends from </a:t>
            </a:r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over 300’000 </a:t>
            </a:r>
            <a:r>
              <a:rPr lang="en-US" sz="1100" b="1" dirty="0" smtClean="0">
                <a:solidFill>
                  <a:srgbClr val="FFFFFF"/>
                </a:solidFill>
                <a:latin typeface="+mj-lt"/>
              </a:rPr>
              <a:t>discussion notes </a:t>
            </a:r>
            <a:endParaRPr lang="en-US" sz="11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3" name="Pentagon 52"/>
          <p:cNvSpPr/>
          <p:nvPr/>
        </p:nvSpPr>
        <p:spPr>
          <a:xfrm>
            <a:off x="714605" y="1392009"/>
            <a:ext cx="2993402" cy="432048"/>
          </a:xfrm>
          <a:prstGeom prst="homePlate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B0F0"/>
                </a:solidFill>
                <a:latin typeface="+mj-lt"/>
              </a:rPr>
              <a:t>Capabilities</a:t>
            </a:r>
          </a:p>
        </p:txBody>
      </p:sp>
      <p:sp>
        <p:nvSpPr>
          <p:cNvPr id="54" name="Chevron 53"/>
          <p:cNvSpPr>
            <a:spLocks/>
          </p:cNvSpPr>
          <p:nvPr/>
        </p:nvSpPr>
        <p:spPr>
          <a:xfrm>
            <a:off x="3755231" y="1392007"/>
            <a:ext cx="4896441" cy="425747"/>
          </a:xfrm>
          <a:custGeom>
            <a:avLst/>
            <a:gdLst>
              <a:gd name="connsiteX0" fmla="*/ 0 w 4896441"/>
              <a:gd name="connsiteY0" fmla="*/ 0 h 425747"/>
              <a:gd name="connsiteX1" fmla="*/ 4696417 w 4896441"/>
              <a:gd name="connsiteY1" fmla="*/ 0 h 425747"/>
              <a:gd name="connsiteX2" fmla="*/ 4896441 w 4896441"/>
              <a:gd name="connsiteY2" fmla="*/ 212874 h 425747"/>
              <a:gd name="connsiteX3" fmla="*/ 4696417 w 4896441"/>
              <a:gd name="connsiteY3" fmla="*/ 425747 h 425747"/>
              <a:gd name="connsiteX4" fmla="*/ 0 w 4896441"/>
              <a:gd name="connsiteY4" fmla="*/ 425747 h 425747"/>
              <a:gd name="connsiteX5" fmla="*/ 200024 w 4896441"/>
              <a:gd name="connsiteY5" fmla="*/ 212874 h 425747"/>
              <a:gd name="connsiteX6" fmla="*/ 0 w 4896441"/>
              <a:gd name="connsiteY6" fmla="*/ 0 h 425747"/>
              <a:gd name="connsiteX0" fmla="*/ 0 w 4896441"/>
              <a:gd name="connsiteY0" fmla="*/ 0 h 425747"/>
              <a:gd name="connsiteX1" fmla="*/ 4895976 w 4896441"/>
              <a:gd name="connsiteY1" fmla="*/ 5957 h 425747"/>
              <a:gd name="connsiteX2" fmla="*/ 4896441 w 4896441"/>
              <a:gd name="connsiteY2" fmla="*/ 212874 h 425747"/>
              <a:gd name="connsiteX3" fmla="*/ 4696417 w 4896441"/>
              <a:gd name="connsiteY3" fmla="*/ 425747 h 425747"/>
              <a:gd name="connsiteX4" fmla="*/ 0 w 4896441"/>
              <a:gd name="connsiteY4" fmla="*/ 425747 h 425747"/>
              <a:gd name="connsiteX5" fmla="*/ 200024 w 4896441"/>
              <a:gd name="connsiteY5" fmla="*/ 212874 h 425747"/>
              <a:gd name="connsiteX6" fmla="*/ 0 w 4896441"/>
              <a:gd name="connsiteY6" fmla="*/ 0 h 425747"/>
              <a:gd name="connsiteX0" fmla="*/ 0 w 4896441"/>
              <a:gd name="connsiteY0" fmla="*/ 0 h 425747"/>
              <a:gd name="connsiteX1" fmla="*/ 4895976 w 4896441"/>
              <a:gd name="connsiteY1" fmla="*/ 5957 h 425747"/>
              <a:gd name="connsiteX2" fmla="*/ 4896441 w 4896441"/>
              <a:gd name="connsiteY2" fmla="*/ 212874 h 425747"/>
              <a:gd name="connsiteX3" fmla="*/ 4895977 w 4896441"/>
              <a:gd name="connsiteY3" fmla="*/ 425747 h 425747"/>
              <a:gd name="connsiteX4" fmla="*/ 0 w 4896441"/>
              <a:gd name="connsiteY4" fmla="*/ 425747 h 425747"/>
              <a:gd name="connsiteX5" fmla="*/ 200024 w 4896441"/>
              <a:gd name="connsiteY5" fmla="*/ 212874 h 425747"/>
              <a:gd name="connsiteX6" fmla="*/ 0 w 4896441"/>
              <a:gd name="connsiteY6" fmla="*/ 0 h 42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441" h="425747">
                <a:moveTo>
                  <a:pt x="0" y="0"/>
                </a:moveTo>
                <a:lnTo>
                  <a:pt x="4895976" y="5957"/>
                </a:lnTo>
                <a:lnTo>
                  <a:pt x="4896441" y="212874"/>
                </a:lnTo>
                <a:cubicBezTo>
                  <a:pt x="4896286" y="283832"/>
                  <a:pt x="4896132" y="354789"/>
                  <a:pt x="4895977" y="425747"/>
                </a:cubicBezTo>
                <a:lnTo>
                  <a:pt x="0" y="425747"/>
                </a:lnTo>
                <a:lnTo>
                  <a:pt x="200024" y="2128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70C0"/>
                </a:solidFill>
                <a:latin typeface="SwissReSans Light" panose="020B0504020202020204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713553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332101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5360" y="6417871"/>
            <a:ext cx="1008112" cy="2372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1800" y="885868"/>
            <a:ext cx="7991474" cy="692647"/>
          </a:xfrm>
        </p:spPr>
        <p:txBody>
          <a:bodyPr/>
          <a:lstStyle/>
          <a:p>
            <a:pPr algn="ctr"/>
            <a:r>
              <a:rPr lang="en-GB" dirty="0" smtClean="0"/>
              <a:t>Opportunities are everywhere.</a:t>
            </a:r>
            <a:br>
              <a:rPr lang="en-GB" dirty="0" smtClean="0"/>
            </a:br>
            <a:r>
              <a:rPr lang="en-GB" dirty="0" smtClean="0"/>
              <a:t>Where are the risks?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2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73"/>
            <a:ext cx="9183164" cy="68781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5360" y="6417871"/>
            <a:ext cx="1008112" cy="237203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 bwMode="black">
          <a:xfrm>
            <a:off x="468958" y="1844824"/>
            <a:ext cx="7991474" cy="69264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SwissReSans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What is the regulatory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perspective?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2"/>
  <p:tag name="PRESENTATIONSTYLE" val="1"/>
  <p:tag name="LANGUAGE" val="2057"/>
  <p:tag name="COLORPAIR" val="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heme/theme1.xml><?xml version="1.0" encoding="utf-8"?>
<a:theme xmlns:a="http://schemas.openxmlformats.org/drawingml/2006/main" name="SwissRe">
  <a:themeElements>
    <a:clrScheme name="SR - BougainvilleaUltraviolet">
      <a:dk1>
        <a:srgbClr val="283E36"/>
      </a:dk1>
      <a:lt1>
        <a:sysClr val="window" lastClr="FFFFFF"/>
      </a:lt1>
      <a:dk2>
        <a:srgbClr val="761092"/>
      </a:dk2>
      <a:lt2>
        <a:srgbClr val="C7119A"/>
      </a:lt2>
      <a:accent1>
        <a:srgbClr val="627D77"/>
      </a:accent1>
      <a:accent2>
        <a:srgbClr val="A1B1AD"/>
      </a:accent2>
      <a:accent3>
        <a:srgbClr val="761092"/>
      </a:accent3>
      <a:accent4>
        <a:srgbClr val="AD70BE"/>
      </a:accent4>
      <a:accent5>
        <a:srgbClr val="E0119D"/>
      </a:accent5>
      <a:accent6>
        <a:srgbClr val="EC70C4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mms Document" ma:contentTypeID="0x0101002C8352D8D150AF44B56247220570899D00D602D8F01AF4A2489A17473EC5C354C7" ma:contentTypeVersion="2" ma:contentTypeDescription="" ma:contentTypeScope="" ma:versionID="2062c9a4d2cc681a7ce7e1f7a67cd7d5">
  <xsd:schema xmlns:xsd="http://www.w3.org/2001/XMLSchema" xmlns:xs="http://www.w3.org/2001/XMLSchema" xmlns:p="http://schemas.microsoft.com/office/2006/metadata/properties" xmlns:ns2="d6b3294d-d0ac-402f-8738-58b01d6ec124" xmlns:ns3="9056b32f-9d5f-4303-b03b-180cf9d95e6b" targetNamespace="http://schemas.microsoft.com/office/2006/metadata/properties" ma:root="true" ma:fieldsID="f3bc610abcd345de834ec6599f75620b" ns2:_="" ns3:_="">
    <xsd:import namespace="d6b3294d-d0ac-402f-8738-58b01d6ec124"/>
    <xsd:import namespace="9056b32f-9d5f-4303-b03b-180cf9d95e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64d18e2ab084b649290798de824fcc1" minOccurs="0"/>
                <xsd:element ref="ns2:TaxCatchAll" minOccurs="0"/>
                <xsd:element ref="ns2:TaxCatchAllLabel" minOccurs="0"/>
                <xsd:element ref="ns3:h5110019e31c4553b920dcea5160d5b5" minOccurs="0"/>
                <xsd:element ref="ns3:l67a24914d454456b3484c7077e4a436" minOccurs="0"/>
                <xsd:element ref="ns3:k7136cc06bc844a8a7e91ed87067f5a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3294d-d0ac-402f-8738-58b01d6e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6cfd8db1-6ba2-4b06-98b2-84de6ae88ab6}" ma:internalName="TaxCatchAll" ma:showField="CatchAllData" ma:web="9056b32f-9d5f-4303-b03b-180cf9d95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cfd8db1-6ba2-4b06-98b2-84de6ae88ab6}" ma:internalName="TaxCatchAllLabel" ma:readOnly="true" ma:showField="CatchAllDataLabel" ma:web="9056b32f-9d5f-4303-b03b-180cf9d95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56b32f-9d5f-4303-b03b-180cf9d95e6b" elementFormDefault="qualified">
    <xsd:import namespace="http://schemas.microsoft.com/office/2006/documentManagement/types"/>
    <xsd:import namespace="http://schemas.microsoft.com/office/infopath/2007/PartnerControls"/>
    <xsd:element name="k64d18e2ab084b649290798de824fcc1" ma:index="11" ma:taxonomy="true" ma:internalName="k64d18e2ab084b649290798de824fcc1" ma:taxonomyFieldName="Content_x0020_type" ma:displayName="Content type" ma:default="" ma:fieldId="{464d18e2-ab08-4b64-9290-798de824fcc1}" ma:sspId="9226726e-5b69-4776-8c72-b34c3fea79d5" ma:termSetId="272c967a-69a4-4f07-894b-40b311976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110019e31c4553b920dcea5160d5b5" ma:index="15" ma:taxonomy="true" ma:internalName="h5110019e31c4553b920dcea5160d5b5" ma:taxonomyFieldName="Internal_x0020_client" ma:displayName="Internal client" ma:default="" ma:fieldId="{15110019-e31c-4553-b920-dcea5160d5b5}" ma:taxonomyMulti="true" ma:sspId="9226726e-5b69-4776-8c72-b34c3fea79d5" ma:termSetId="aabfb38c-8f79-491b-a50c-6faa01cd22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7a24914d454456b3484c7077e4a436" ma:index="17" ma:taxonomy="true" ma:internalName="l67a24914d454456b3484c7077e4a436" ma:taxonomyFieldName="Originator" ma:displayName="Originator" ma:default="6;#Regional Communications EMEA|48f5631b-4b78-4a4d-8c48-49d133887aad" ma:fieldId="{567a2491-4d45-4456-b348-4c7077e4a436}" ma:sspId="9226726e-5b69-4776-8c72-b34c3fea79d5" ma:termSetId="56053178-89b2-4660-bdc1-a00c107a72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136cc06bc844a8a7e91ed87067f5ad" ma:index="19" ma:taxonomy="true" ma:internalName="k7136cc06bc844a8a7e91ed87067f5ad" ma:taxonomyFieldName="Year" ma:displayName="Year" ma:default="4;#2015|2467f7d5-c054-418b-89a2-c94ca2fe7c6f" ma:fieldId="{47136cc0-6bc8-44a8-a7e9-1ed87067f5ad}" ma:sspId="9226726e-5b69-4776-8c72-b34c3fea79d5" ma:termSetId="a37ddf6b-8011-4695-9e11-85ffe2fd0b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b3294d-d0ac-402f-8738-58b01d6ec124">
      <Value>4</Value>
      <Value>6</Value>
    </TaxCatchAll>
    <l67a24914d454456b3484c7077e4a436 xmlns="9056b32f-9d5f-4303-b03b-180cf9d95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 Communications EMEA</TermName>
          <TermId xmlns="http://schemas.microsoft.com/office/infopath/2007/PartnerControls">48f5631b-4b78-4a4d-8c48-49d133887aad</TermId>
        </TermInfo>
      </Terms>
    </l67a24914d454456b3484c7077e4a436>
    <k7136cc06bc844a8a7e91ed87067f5ad xmlns="9056b32f-9d5f-4303-b03b-180cf9d95e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2015</TermName>
          <TermId xmlns="http://schemas.microsoft.com/office/infopath/2007/PartnerControls">2467f7d5-c054-418b-89a2-c94ca2fe7c6f</TermId>
        </TermInfo>
      </Terms>
    </k7136cc06bc844a8a7e91ed87067f5ad>
    <k64d18e2ab084b649290798de824fcc1 xmlns="9056b32f-9d5f-4303-b03b-180cf9d95e6b">
      <Terms xmlns="http://schemas.microsoft.com/office/infopath/2007/PartnerControls"/>
    </k64d18e2ab084b649290798de824fcc1>
    <h5110019e31c4553b920dcea5160d5b5 xmlns="9056b32f-9d5f-4303-b03b-180cf9d95e6b">
      <Terms xmlns="http://schemas.microsoft.com/office/infopath/2007/PartnerControls"/>
    </h5110019e31c4553b920dcea5160d5b5>
    <_dlc_DocId xmlns="d6b3294d-d0ac-402f-8738-58b01d6ec124">CCC@760f855e-9b54-4ab2-8c01-bf2952988c18</_dlc_DocId>
    <_dlc_DocIdUrl xmlns="d6b3294d-d0ac-402f-8738-58b01d6ec124">
      <Url>https://shp.swissre.com/sites/regcommsemea/_layouts/15/DocIdRedir.aspx?ID=CCC%40760f855e-9b54-4ab2-8c01-bf2952988c18</Url>
      <Description>CCC@760f855e-9b54-4ab2-8c01-bf2952988c18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6A7369-5FEF-49DF-9310-0B7DF3C29D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b3294d-d0ac-402f-8738-58b01d6ec124"/>
    <ds:schemaRef ds:uri="9056b32f-9d5f-4303-b03b-180cf9d95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FBB31B-F209-40A8-9AE6-4D44D9DAABE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056b32f-9d5f-4303-b03b-180cf9d95e6b"/>
    <ds:schemaRef ds:uri="d6b3294d-d0ac-402f-8738-58b01d6ec12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DA934BC-7B44-476B-B995-965DE121C22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AA8202D-5A83-46BE-87FD-F5329CFEADA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SwissRe_43</Template>
  <TotalTime>1859</TotalTime>
  <Words>399</Words>
  <Application>Microsoft Office PowerPoint</Application>
  <PresentationFormat>On-screen Show (4:3)</PresentationFormat>
  <Paragraphs>70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SwissReSans Light</vt:lpstr>
      <vt:lpstr>Arial</vt:lpstr>
      <vt:lpstr>SwissReSans</vt:lpstr>
      <vt:lpstr>SwissRe</vt:lpstr>
      <vt:lpstr>think-cell Slide</vt:lpstr>
      <vt:lpstr>Digitalisation and insurance</vt:lpstr>
      <vt:lpstr>PowerPoint Presentation</vt:lpstr>
      <vt:lpstr>PowerPoint Presentation</vt:lpstr>
      <vt:lpstr>Closing the protection gap across Africa must be our industry’s top priority</vt:lpstr>
      <vt:lpstr>The spread of mobile technologies is strongest assets to reach people and close the protection gap</vt:lpstr>
      <vt:lpstr>Solutions and successes are not future dreams. They are being implemented today across the continent</vt:lpstr>
      <vt:lpstr>PowerPoint Presentation</vt:lpstr>
      <vt:lpstr>Opportunities are everywhere. Where are the risks? </vt:lpstr>
      <vt:lpstr>PowerPoint Presentation</vt:lpstr>
      <vt:lpstr>PowerPoint Presentation</vt:lpstr>
      <vt:lpstr>Legal notice</vt:lpstr>
    </vt:vector>
  </TitlesOfParts>
  <Company>Swiss 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Insurance in Developing Markets</dc:title>
  <dc:creator>srzsdt</dc:creator>
  <cp:lastModifiedBy>Arthur Yao</cp:lastModifiedBy>
  <cp:revision>133</cp:revision>
  <cp:lastPrinted>2017-02-10T16:39:58Z</cp:lastPrinted>
  <dcterms:created xsi:type="dcterms:W3CDTF">2016-01-28T15:38:46Z</dcterms:created>
  <dcterms:modified xsi:type="dcterms:W3CDTF">2017-02-14T00:14:47Z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0x0101002C8352D8D150AF44B56247220570899D00D602D8F01AF4A2489A17473EC5C354C7</vt:lpwstr>
  </property>
  <property fmtid="{D5CDD505-2E9C-101B-9397-08002B2CF9AE}" pid="3" name="SRGlobalContentCategory_0">
    <vt:lpwstr>Other Document Category (Non-Record)|bf8999ca-0daf-484b-b6d0-b7aa503386b5</vt:lpwstr>
  </property>
  <property fmtid="{D5CDD505-2E9C-101B-9397-08002B2CF9AE}" pid="4" name="SRGlobalContentCategoryRecord_0">
    <vt:lpwstr>Not Assigned|318c67c1-b170-4dae-8074-50e96d194e3d</vt:lpwstr>
  </property>
  <property fmtid="{D5CDD505-2E9C-101B-9397-08002B2CF9AE}" pid="5" name="SRGlobalCountry_0">
    <vt:lpwstr>Not Assigned|83fc62bf-0a64-4b05-ab69-4a8bf9950dcb</vt:lpwstr>
  </property>
  <property fmtid="{D5CDD505-2E9C-101B-9397-08002B2CF9AE}" pid="6" name="TaxCatchAll">
    <vt:lpwstr>5;#Not Assigned|83fc62bf-0a64-4b05-ab69-4a8bf9950dcb;#4;#Not Assigned|318c67c1-b170-4dae-8074-50e96d194e3d;#1;#Other Document Category (Non-Record)|bf8999ca-0daf-484b-b6d0-b7aa503386b5</vt:lpwstr>
  </property>
  <property fmtid="{D5CDD505-2E9C-101B-9397-08002B2CF9AE}" pid="7" name="_dlc_DocId">
    <vt:lpwstr>CCC@bb482030-984c-4da7-baf9-35e951310247</vt:lpwstr>
  </property>
  <property fmtid="{D5CDD505-2E9C-101B-9397-08002B2CF9AE}" pid="8" name="_dlc_DocIdUrl">
    <vt:lpwstr>https://shp.swissre.com/projects/hgmssa/_layouts/15/DocIdRedir.aspx?ID=CCC%40bb482030-984c-4da7-baf9-35e951310247, CCC@bb482030-984c-4da7-baf9-35e951310247</vt:lpwstr>
  </property>
  <property fmtid="{D5CDD505-2E9C-101B-9397-08002B2CF9AE}" pid="9" name="_dlc_DocIdItemGuid">
    <vt:lpwstr>760f855e-9b54-4ab2-8c01-bf2952988c18</vt:lpwstr>
  </property>
  <property fmtid="{D5CDD505-2E9C-101B-9397-08002B2CF9AE}" pid="10" name="SRGlobalContentCategory">
    <vt:lpwstr>1;#Other Document Category (Non-Record)|bf8999ca-0daf-484b-b6d0-b7aa503386b5</vt:lpwstr>
  </property>
  <property fmtid="{D5CDD505-2E9C-101B-9397-08002B2CF9AE}" pid="11" name="SRGlobalContentCategoryRecord">
    <vt:lpwstr>4;#Not Assigned|318c67c1-b170-4dae-8074-50e96d194e3d</vt:lpwstr>
  </property>
  <property fmtid="{D5CDD505-2E9C-101B-9397-08002B2CF9AE}" pid="12" name="SRGlobalCountry">
    <vt:lpwstr>5;#Not Assigned|83fc62bf-0a64-4b05-ab69-4a8bf9950dcb</vt:lpwstr>
  </property>
  <property fmtid="{D5CDD505-2E9C-101B-9397-08002B2CF9AE}" pid="13" name="Year">
    <vt:lpwstr>4;#2015|2467f7d5-c054-418b-89a2-c94ca2fe7c6f</vt:lpwstr>
  </property>
  <property fmtid="{D5CDD505-2E9C-101B-9397-08002B2CF9AE}" pid="14" name="Originator">
    <vt:lpwstr>6;#Regional Communications EMEA|48f5631b-4b78-4a4d-8c48-49d133887aad</vt:lpwstr>
  </property>
  <property fmtid="{D5CDD505-2E9C-101B-9397-08002B2CF9AE}" pid="15" name="Internal client">
    <vt:lpwstr/>
  </property>
  <property fmtid="{D5CDD505-2E9C-101B-9397-08002B2CF9AE}" pid="16" name="Content type">
    <vt:lpwstr/>
  </property>
</Properties>
</file>