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30" r:id="rId2"/>
    <p:sldId id="405" r:id="rId3"/>
    <p:sldId id="414" r:id="rId4"/>
    <p:sldId id="413" r:id="rId5"/>
    <p:sldId id="431" r:id="rId6"/>
    <p:sldId id="432" r:id="rId7"/>
    <p:sldId id="420" r:id="rId8"/>
    <p:sldId id="433" r:id="rId9"/>
    <p:sldId id="434" r:id="rId10"/>
  </p:sldIdLst>
  <p:sldSz cx="9144000" cy="6858000" type="screen4x3"/>
  <p:notesSz cx="6980238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4330" y="0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E256E3-EE70-4ED9-BC28-F9B43F021F5A}" type="datetimeFigureOut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632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4330" y="8685632"/>
            <a:ext cx="3024282" cy="4569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7E4334-3EEC-441A-892A-831F47096F4B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55671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4330" y="0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F22596-9C58-4FB0-9A36-1DFE7818EFD4}" type="datetimeFigureOut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7537" y="4342817"/>
            <a:ext cx="5585165" cy="411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632"/>
            <a:ext cx="3024282" cy="4569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4330" y="8685632"/>
            <a:ext cx="3024282" cy="4569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FDDC012-FEBF-4B04-8914-F97847332B03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048992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22499">
              <a:defRPr/>
            </a:pPr>
            <a:endParaRPr lang="fr-FR"/>
          </a:p>
        </p:txBody>
      </p:sp>
      <p:sp>
        <p:nvSpPr>
          <p:cNvPr id="3072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22499">
              <a:defRPr/>
            </a:pPr>
            <a:r>
              <a:rPr lang="fr-FR"/>
              <a:t>1</a:t>
            </a:r>
          </a:p>
        </p:txBody>
      </p:sp>
      <p:sp>
        <p:nvSpPr>
          <p:cNvPr id="17414" name="Espace réservé du numéro de diapositive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CE55B3-C420-4A80-B7B6-7885B0C2D16B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192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F11E60-075D-4925-9BF3-8501A4144738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43FB62-0D6A-4F30-935C-1B37C6A65242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025540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A026-F472-45AE-9249-A8E40530729B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3DFE-60CF-419B-B36A-F702F7332085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05249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DB3CB-40BF-4DC1-AAB9-C086A68492F6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6EFD7-3F06-49F8-BCE1-043D834FCAB4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29016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E9DC-103A-453A-9F43-E9EA34930710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F4FB-B916-41B0-8CE7-37522A0C7BD5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98816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A2C5-C295-459D-B3A5-A9F49F2A1381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33CB8268-D410-4135-B811-70200787609B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2039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D16D42-0527-4891-840D-0F2415663835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180547-992B-412A-BB07-B344E56A2AC1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13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674667-044E-4B6A-8AF4-676452B95723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A9C2F6-61F3-4771-8FBB-BC1B618B54CF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782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EEC9-A977-4AA8-8A0A-5EA4FA2DA886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AAC0-6FB1-4207-A832-A4263F874C52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7112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4AA3-BB22-413B-A4D6-0CDB6C09EEEF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73037A-631E-495C-A002-A8648890CD2D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74265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47C1-A82D-4ABE-8BF7-D2A3271A9FD0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3889-B1DC-4D5D-BDBF-6C376AE1CF10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22336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9D0E0E-60B5-493C-BA43-CA8DB6F82E24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34708872-7E7C-4D0E-9F8D-223941A23C5A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2796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ACC4F31-731B-402E-B2BC-EF1451E379E5}" type="datetime1">
              <a:rPr lang="fr-FR"/>
              <a:pPr>
                <a:defRPr/>
              </a:pPr>
              <a:t>14/02/2017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Conseil d'Administration : CAT le 24/09/09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E81FCA99-3481-44DF-A710-B8C76A542ADD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34" r:id="rId2"/>
    <p:sldLayoutId id="2147484439" r:id="rId3"/>
    <p:sldLayoutId id="2147484440" r:id="rId4"/>
    <p:sldLayoutId id="2147484441" r:id="rId5"/>
    <p:sldLayoutId id="2147484435" r:id="rId6"/>
    <p:sldLayoutId id="2147484442" r:id="rId7"/>
    <p:sldLayoutId id="2147484436" r:id="rId8"/>
    <p:sldLayoutId id="2147484443" r:id="rId9"/>
    <p:sldLayoutId id="2147484437" r:id="rId10"/>
    <p:sldLayoutId id="214748444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000"/>
              <a:t>Loi portant sur la couverture des risques catastrophiques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09600" y="6492875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fr-FR" b="1"/>
              <a:t>FANAF. Marrakech Février 2017</a:t>
            </a:r>
            <a:endParaRPr lang="fr-BE" b="1"/>
          </a:p>
        </p:txBody>
      </p:sp>
      <p:pic>
        <p:nvPicPr>
          <p:cNvPr id="11268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0"/>
            <a:ext cx="291623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2" descr="Résultat de recherche d'images pour &quot;catastrophes naturell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11270" name="AutoShape 4" descr="Résultat de recherche d'images pour &quot;catastrophes naturell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pic>
        <p:nvPicPr>
          <p:cNvPr id="11271" name="Picture 6" descr="http://s2.e-monsite.com/2010/03/04/06/resize_550_550/Montages-catastrophes-naturel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82875"/>
            <a:ext cx="4953000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F4FA24C-BFD1-4955-9371-916BA3CAA1B1}" type="slidenum">
              <a:rPr lang="fr-FR" altLang="fr-FR" sz="1200">
                <a:solidFill>
                  <a:srgbClr val="FFFFFF"/>
                </a:solidFill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200">
              <a:solidFill>
                <a:srgbClr val="FFFFFF"/>
              </a:solidFill>
            </a:endParaRPr>
          </a:p>
        </p:txBody>
      </p:sp>
      <p:sp>
        <p:nvSpPr>
          <p:cNvPr id="12291" name="Espace réservé du numéro de diapositive 7"/>
          <p:cNvSpPr txBox="1">
            <a:spLocks noGrp="1"/>
          </p:cNvSpPr>
          <p:nvPr/>
        </p:nvSpPr>
        <p:spPr bwMode="auto">
          <a:xfrm>
            <a:off x="6551613" y="6245225"/>
            <a:ext cx="21351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0" rIns="90801" bIns="45400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2EC5CF8-3D87-4315-B887-5FBDED95D340}" type="slidenum">
              <a:rPr lang="fr-FR" altLang="fr-FR" sz="13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300">
              <a:latin typeface="Arial" panose="020B0604020202020204" pitchFamily="34" charset="0"/>
            </a:endParaRPr>
          </a:p>
        </p:txBody>
      </p:sp>
      <p:sp>
        <p:nvSpPr>
          <p:cNvPr id="12292" name="ZoneTexte 6"/>
          <p:cNvSpPr txBox="1">
            <a:spLocks noChangeArrowheads="1"/>
          </p:cNvSpPr>
          <p:nvPr/>
        </p:nvSpPr>
        <p:spPr bwMode="auto">
          <a:xfrm>
            <a:off x="4206875" y="5468938"/>
            <a:ext cx="4344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2293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57188" y="2071688"/>
            <a:ext cx="8153400" cy="292893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800100" lvl="1" indent="-342900" algn="just">
              <a:buFont typeface="Wingdings" pitchFamily="2" charset="2"/>
              <a:buChar char="§"/>
              <a:defRPr/>
            </a:pPr>
            <a:r>
              <a:rPr lang="fr-FR" sz="2000"/>
              <a:t>Elaboration du projet de loi par le ministère des finances (Direction des assurances) en concertation avec le marché.</a:t>
            </a: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Implication du gouvernement et appui de la Banque Mondiale et de la coopération Suisse.</a:t>
            </a: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r-F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un modèle probabiliste d’évaluation des risques</a:t>
            </a: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 a été élaboré par une société spécialisée (RMSI). </a:t>
            </a:r>
          </a:p>
          <a:p>
            <a:pPr>
              <a:defRPr/>
            </a:pPr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1438" y="595313"/>
            <a:ext cx="8147050" cy="619125"/>
          </a:xfrm>
          <a:prstGeom prst="rect">
            <a:avLst/>
          </a:prstGeom>
        </p:spPr>
        <p:txBody>
          <a:bodyPr/>
          <a:lstStyle>
            <a:lvl1pPr marL="342900" lvl="0" indent="-342900" algn="l"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F3300"/>
              </a:buClr>
              <a:buSzPct val="170000"/>
              <a:buFont typeface="Arial"/>
              <a:buNone/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   Loi portant sur la couverture des risques catastrophiques : </a:t>
            </a:r>
            <a:r>
              <a:rPr lang="fr-FR" sz="2400" b="1">
                <a:solidFill>
                  <a:srgbClr val="0070C0"/>
                </a:solidFill>
                <a:latin typeface="Arial" pitchFamily="34" charset="0"/>
              </a:rPr>
              <a:t>10 années de réflexion</a:t>
            </a:r>
          </a:p>
        </p:txBody>
      </p:sp>
      <p:pic>
        <p:nvPicPr>
          <p:cNvPr id="1229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480175"/>
            <a:ext cx="25733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58928D67-7A78-480E-84E8-8500B96A32E0}" type="slidenum">
              <a:rPr lang="fr-FR" altLang="fr-FR" sz="1200">
                <a:solidFill>
                  <a:srgbClr val="FFFFFF"/>
                </a:solidFill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fr-FR" sz="1200">
              <a:solidFill>
                <a:srgbClr val="FFFFFF"/>
              </a:solidFill>
            </a:endParaRPr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1116013" y="3409950"/>
            <a:ext cx="3351212" cy="1020763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>
            <a:noFill/>
          </a:ln>
          <a:effectLst>
            <a:prstShdw prst="shdw17" dist="17961" dir="2700000">
              <a:srgbClr val="1F7A7A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chemeClr val="bg1"/>
                </a:solidFill>
                <a:latin typeface="Calibri" panose="020F0502020204030204" pitchFamily="34" charset="0"/>
              </a:rPr>
              <a:t>Phénomènes naturels 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5276850" y="3429000"/>
            <a:ext cx="3238500" cy="1020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0F02"/>
              </a:gs>
              <a:gs pos="100000">
                <a:srgbClr val="520701"/>
              </a:gs>
            </a:gsLst>
            <a:lin ang="5400000" scaled="1"/>
          </a:gradFill>
          <a:ln w="9525">
            <a:solidFill>
              <a:srgbClr val="B20F02"/>
            </a:solidFill>
            <a:round/>
            <a:headEnd/>
            <a:tailEnd/>
          </a:ln>
        </p:spPr>
        <p:txBody>
          <a:bodyPr wrap="none"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chemeClr val="bg1"/>
                </a:solidFill>
                <a:latin typeface="Calibri" panose="020F0502020204030204" pitchFamily="34" charset="0"/>
              </a:rPr>
              <a:t>Action violente de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chemeClr val="bg1"/>
                </a:solidFill>
                <a:latin typeface="Calibri" panose="020F0502020204030204" pitchFamily="34" charset="0"/>
              </a:rPr>
              <a:t>l’Homme</a:t>
            </a:r>
            <a:r>
              <a:rPr lang="fr-FR" altLang="fr-FR" sz="24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4341" name="ZoneTexte 26"/>
          <p:cNvSpPr txBox="1">
            <a:spLocks noChangeArrowheads="1"/>
          </p:cNvSpPr>
          <p:nvPr/>
        </p:nvSpPr>
        <p:spPr bwMode="auto">
          <a:xfrm>
            <a:off x="1171575" y="4502150"/>
            <a:ext cx="2808288" cy="178435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000">
                <a:solidFill>
                  <a:srgbClr val="0070C0"/>
                </a:solidFill>
                <a:latin typeface="Calibri" pitchFamily="34" charset="0"/>
              </a:rPr>
              <a:t>Liste de périls fixée par  voie réglementaire :</a:t>
            </a:r>
          </a:p>
          <a:p>
            <a:pPr eaLnBrk="1" hangingPunct="1">
              <a:lnSpc>
                <a:spcPct val="70000"/>
              </a:lnSpc>
              <a:defRPr/>
            </a:pPr>
            <a:endParaRPr lang="fr-FR" sz="2000">
              <a:latin typeface="Calibri" pitchFamily="34" charset="0"/>
            </a:endParaRP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fr-FR" sz="2000">
                <a:latin typeface="Calibri" pitchFamily="34" charset="0"/>
              </a:rPr>
              <a:t> Tsunami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fr-FR" sz="2000">
                <a:latin typeface="Calibri" pitchFamily="34" charset="0"/>
              </a:rPr>
              <a:t> Tremblement de terre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fr-FR" sz="2000">
                <a:latin typeface="Calibri" pitchFamily="34" charset="0"/>
              </a:rPr>
              <a:t> Inondations</a:t>
            </a:r>
          </a:p>
          <a:p>
            <a:pPr eaLnBrk="1" hangingPunct="1">
              <a:lnSpc>
                <a:spcPct val="70000"/>
              </a:lnSpc>
              <a:defRPr/>
            </a:pPr>
            <a:endParaRPr lang="fr-FR" sz="2000">
              <a:latin typeface="Calibri" pitchFamily="34" charset="0"/>
            </a:endParaRPr>
          </a:p>
        </p:txBody>
      </p:sp>
      <p:sp>
        <p:nvSpPr>
          <p:cNvPr id="15366" name="Rectangle 31"/>
          <p:cNvSpPr>
            <a:spLocks noChangeArrowheads="1"/>
          </p:cNvSpPr>
          <p:nvPr/>
        </p:nvSpPr>
        <p:spPr bwMode="auto">
          <a:xfrm>
            <a:off x="1116013" y="1592263"/>
            <a:ext cx="7343775" cy="900112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prstShdw prst="shdw17" dist="17961" dir="2700000">
              <a:srgbClr val="1F7A7A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800">
                <a:solidFill>
                  <a:schemeClr val="bg1"/>
                </a:solidFill>
                <a:latin typeface="Calibri" panose="020F0502020204030204" pitchFamily="34" charset="0"/>
              </a:rPr>
              <a:t>Événements catastrophiques couverts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367" name="AutoShape 32"/>
          <p:cNvSpPr>
            <a:spLocks noChangeArrowheads="1"/>
          </p:cNvSpPr>
          <p:nvPr/>
        </p:nvSpPr>
        <p:spPr bwMode="auto">
          <a:xfrm>
            <a:off x="2449513" y="2687638"/>
            <a:ext cx="684212" cy="555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>
            <a:noFill/>
          </a:ln>
          <a:effectLst>
            <a:prstShdw prst="shdw17" dist="17961" dir="2700000">
              <a:srgbClr val="4D4D4D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15368" name="AutoShape 33"/>
          <p:cNvSpPr>
            <a:spLocks noChangeArrowheads="1"/>
          </p:cNvSpPr>
          <p:nvPr/>
        </p:nvSpPr>
        <p:spPr bwMode="auto">
          <a:xfrm>
            <a:off x="6427788" y="2681288"/>
            <a:ext cx="684212" cy="5619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>
            <a:noFill/>
          </a:ln>
          <a:effectLst>
            <a:prstShdw prst="shdw17" dist="17961" dir="2700000">
              <a:srgbClr val="4D4D4D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5276850" y="4538663"/>
            <a:ext cx="3454400" cy="93821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defTabSz="908050" eaLnBrk="1" hangingPunct="1">
              <a:buFontTx/>
              <a:buChar char="•"/>
              <a:defRPr/>
            </a:pPr>
            <a:r>
              <a:rPr lang="fr-FR" sz="2000" b="1">
                <a:latin typeface="Calibri" pitchFamily="34" charset="0"/>
              </a:rPr>
              <a:t> </a:t>
            </a:r>
            <a:r>
              <a:rPr lang="fr-FR" sz="2000">
                <a:latin typeface="Calibri" pitchFamily="34" charset="0"/>
              </a:rPr>
              <a:t>Terrorisme</a:t>
            </a:r>
          </a:p>
          <a:p>
            <a:pPr defTabSz="908050" eaLnBrk="1" hangingPunct="1">
              <a:buFontTx/>
              <a:buChar char="•"/>
              <a:defRPr/>
            </a:pPr>
            <a:r>
              <a:rPr lang="fr-FR" sz="2000">
                <a:latin typeface="Calibri" pitchFamily="34" charset="0"/>
              </a:rPr>
              <a:t> Émeutes et mouvements</a:t>
            </a:r>
          </a:p>
          <a:p>
            <a:pPr defTabSz="908050" eaLnBrk="1" hangingPunct="1">
              <a:lnSpc>
                <a:spcPct val="70000"/>
              </a:lnSpc>
              <a:defRPr/>
            </a:pPr>
            <a:r>
              <a:rPr lang="fr-FR" sz="2000">
                <a:latin typeface="Calibri" pitchFamily="34" charset="0"/>
              </a:rPr>
              <a:t>   populaires (EMP)</a:t>
            </a:r>
          </a:p>
        </p:txBody>
      </p:sp>
      <p:sp>
        <p:nvSpPr>
          <p:cNvPr id="15372" name="Text Box 2"/>
          <p:cNvSpPr txBox="1">
            <a:spLocks noChangeArrowheads="1"/>
          </p:cNvSpPr>
          <p:nvPr/>
        </p:nvSpPr>
        <p:spPr bwMode="auto">
          <a:xfrm>
            <a:off x="214313" y="642938"/>
            <a:ext cx="5978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1" tIns="45400" rIns="90801" bIns="45400">
            <a:spAutoFit/>
          </a:bodyPr>
          <a:lstStyle/>
          <a:p>
            <a:pPr defTabSz="908050" eaLnBrk="1" hangingPunct="1"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Périls couverts par le régime</a:t>
            </a:r>
          </a:p>
        </p:txBody>
      </p:sp>
      <p:pic>
        <p:nvPicPr>
          <p:cNvPr id="15371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6473825"/>
            <a:ext cx="25733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153400" cy="990600"/>
          </a:xfrm>
        </p:spPr>
        <p:txBody>
          <a:bodyPr/>
          <a:lstStyle/>
          <a:p>
            <a:pPr defTabSz="908050"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Régime à deux volets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AEFE9E90-9AF7-4C90-9A44-2AA3754CC0EC}" type="slidenum">
              <a:rPr lang="fr-FR" altLang="fr-FR" sz="1200">
                <a:solidFill>
                  <a:srgbClr val="898989"/>
                </a:solidFill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3" name="AutoShape 3" descr="Marbre blanc"/>
          <p:cNvSpPr>
            <a:spLocks noChangeArrowheads="1"/>
          </p:cNvSpPr>
          <p:nvPr/>
        </p:nvSpPr>
        <p:spPr bwMode="auto">
          <a:xfrm>
            <a:off x="1143000" y="2357438"/>
            <a:ext cx="6865938" cy="85725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>
            <a:noFill/>
          </a:ln>
          <a:effectLst>
            <a:prstShdw prst="shdw17" dist="17961" dir="2700000">
              <a:srgbClr val="1F7A7A"/>
            </a:prstShdw>
          </a:effectLst>
          <a:extLst/>
        </p:spPr>
        <p:txBody>
          <a:bodyPr wrap="none" anchor="ctr"/>
          <a:lstStyle/>
          <a:p>
            <a:pPr defTabSz="90805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2800" kern="0">
                <a:solidFill>
                  <a:srgbClr val="FFFFFF"/>
                </a:solidFill>
                <a:latin typeface="Calibri" pitchFamily="34" charset="0"/>
              </a:rPr>
              <a:t>COUVERTURE DES BIENS ET DES PERSONNES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1279525" y="4071938"/>
            <a:ext cx="2870200" cy="1058862"/>
          </a:xfrm>
          <a:prstGeom prst="flowChartAlternateProcess">
            <a:avLst/>
          </a:prstGeom>
          <a:solidFill>
            <a:srgbClr val="BBE0E3"/>
          </a:solidFill>
          <a:ln>
            <a:noFill/>
          </a:ln>
          <a:effectLst>
            <a:prstShdw prst="shdw17" dist="17961" dir="2700000">
              <a:srgbClr val="BBE0E3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defTabSz="9080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kern="0">
                <a:solidFill>
                  <a:srgbClr val="000000"/>
                </a:solidFill>
                <a:latin typeface="Calibri" pitchFamily="34" charset="0"/>
              </a:rPr>
              <a:t>Volet assurantiel </a:t>
            </a:r>
          </a:p>
          <a:p>
            <a:pPr defTabSz="9080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>
                <a:solidFill>
                  <a:srgbClr val="000000"/>
                </a:solidFill>
                <a:latin typeface="Calibri" pitchFamily="34" charset="0"/>
              </a:rPr>
              <a:t>pour les détenteurs</a:t>
            </a:r>
          </a:p>
          <a:p>
            <a:pPr defTabSz="9080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>
                <a:solidFill>
                  <a:srgbClr val="000000"/>
                </a:solidFill>
                <a:latin typeface="Calibri" pitchFamily="34" charset="0"/>
              </a:rPr>
              <a:t> de contrats d’assurances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203825" y="4071938"/>
            <a:ext cx="2941638" cy="1058862"/>
          </a:xfrm>
          <a:prstGeom prst="flowChartAlternateProcess">
            <a:avLst/>
          </a:prstGeom>
          <a:solidFill>
            <a:srgbClr val="C0C0C0"/>
          </a:solidFill>
          <a:ln>
            <a:noFill/>
          </a:ln>
          <a:effectLst>
            <a:prstShdw prst="shdw17" dist="17961" dir="2700000">
              <a:srgbClr val="737373"/>
            </a:prstShdw>
          </a:effectLst>
          <a:extLst/>
        </p:spPr>
        <p:txBody>
          <a:bodyPr wrap="none" anchor="ctr"/>
          <a:lstStyle/>
          <a:p>
            <a:pPr defTabSz="9080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kern="0">
                <a:solidFill>
                  <a:srgbClr val="000000"/>
                </a:solidFill>
                <a:latin typeface="Calibri" pitchFamily="34" charset="0"/>
              </a:rPr>
              <a:t>Volet allocataire </a:t>
            </a:r>
          </a:p>
          <a:p>
            <a:pPr defTabSz="9080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>
                <a:solidFill>
                  <a:srgbClr val="000000"/>
                </a:solidFill>
                <a:latin typeface="Calibri" pitchFamily="34" charset="0"/>
              </a:rPr>
              <a:t>pour les non assurés (FSEC)*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452688" y="3500438"/>
            <a:ext cx="584200" cy="3524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BE0E3"/>
          </a:solidFill>
          <a:ln>
            <a:noFill/>
          </a:ln>
          <a:effectLst>
            <a:prstShdw prst="shdw17" dist="17961" dir="2700000">
              <a:srgbClr val="BBE0E3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6381750" y="3571875"/>
            <a:ext cx="584200" cy="3524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>
            <a:noFill/>
          </a:ln>
          <a:effectLst>
            <a:prstShdw prst="shdw17" dist="17961" dir="2700000">
              <a:srgbClr val="737373"/>
            </a:prstShdw>
          </a:effectLst>
          <a:ex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</a:endParaRPr>
          </a:p>
        </p:txBody>
      </p: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143500" y="5214938"/>
            <a:ext cx="320357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ker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(*): </a:t>
            </a:r>
            <a:r>
              <a:rPr lang="fr-FR" sz="1600" ker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Fonds de Solidarité contre 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ker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Évènements Catastrophiques</a:t>
            </a:r>
          </a:p>
        </p:txBody>
      </p:sp>
      <p:pic>
        <p:nvPicPr>
          <p:cNvPr id="16394" name="Picture 7" descr="Projet new logo fms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480175"/>
            <a:ext cx="2571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500063" y="509588"/>
            <a:ext cx="8153400" cy="990600"/>
          </a:xfrm>
        </p:spPr>
        <p:txBody>
          <a:bodyPr/>
          <a:lstStyle/>
          <a:p>
            <a:pPr defTabSz="908050"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Volet assurantiel : </a:t>
            </a:r>
            <a:r>
              <a:rPr lang="fr-FR" sz="2400" b="1">
                <a:solidFill>
                  <a:srgbClr val="FF0000"/>
                </a:solidFill>
                <a:latin typeface="Arial" pitchFamily="34" charset="0"/>
                <a:ea typeface="+mn-ea"/>
                <a:cs typeface="+mn-cs"/>
              </a:rPr>
              <a:t>Une démarche originale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75761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just" defTabSz="908050">
              <a:spcBef>
                <a:spcPct val="40000"/>
              </a:spcBef>
              <a:buClr>
                <a:srgbClr val="0066FF"/>
              </a:buClr>
              <a:buSzPct val="105000"/>
              <a:buFont typeface="Wingdings" panose="05000000000000000000" pitchFamily="2" charset="2"/>
              <a:buNone/>
              <a:defRPr/>
            </a:pPr>
            <a:r>
              <a:rPr lang="fr-FR" sz="1600" b="1">
                <a:solidFill>
                  <a:srgbClr val="0070C0"/>
                </a:solidFill>
                <a:latin typeface="Calibri" pitchFamily="34" charset="0"/>
              </a:rPr>
              <a:t>Insertion obligatoire de la garantie dans :</a:t>
            </a:r>
          </a:p>
          <a:p>
            <a:pPr algn="just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lang="fr-FR" sz="1600" b="1">
                <a:latin typeface="Calibri" pitchFamily="34" charset="0"/>
              </a:rPr>
              <a:t> les contrats d’assurance de biens</a:t>
            </a:r>
          </a:p>
          <a:p>
            <a:pPr algn="just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lang="fr-FR" sz="1600" b="1">
                <a:latin typeface="Calibri" pitchFamily="34" charset="0"/>
              </a:rPr>
              <a:t> les contrats d’assurance couvrant la Responsabilité Civile automobile</a:t>
            </a:r>
          </a:p>
          <a:p>
            <a:pPr marL="1165225" lvl="1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itchFamily="2" charset="2"/>
              <a:buChar char="§"/>
              <a:tabLst>
                <a:tab pos="1346200" algn="l"/>
              </a:tabLst>
              <a:defRPr/>
            </a:pPr>
            <a:r>
              <a:rPr lang="fr-FR" sz="1600">
                <a:latin typeface="Calibri" pitchFamily="34" charset="0"/>
              </a:rPr>
              <a:t>Les dommages subis par le véhicule</a:t>
            </a:r>
          </a:p>
          <a:p>
            <a:pPr marL="1165225" lvl="1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itchFamily="2" charset="2"/>
              <a:buChar char="§"/>
              <a:tabLst>
                <a:tab pos="1346200" algn="l"/>
              </a:tabLst>
              <a:defRPr/>
            </a:pPr>
            <a:r>
              <a:rPr lang="fr-FR" sz="1600">
                <a:latin typeface="Calibri" pitchFamily="34" charset="0"/>
              </a:rPr>
              <a:t>Les préjudices corporels subis par les passagers au moment du sinistre</a:t>
            </a:r>
          </a:p>
          <a:p>
            <a:pPr marL="1165225" lvl="1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itchFamily="2" charset="2"/>
              <a:buChar char="§"/>
              <a:tabLst>
                <a:tab pos="1346200" algn="l"/>
              </a:tabLst>
              <a:defRPr/>
            </a:pPr>
            <a:r>
              <a:rPr lang="fr-FR" sz="1600">
                <a:latin typeface="Calibri" pitchFamily="34" charset="0"/>
              </a:rPr>
              <a:t>Les préjudices corporels subis par les membres de la famille du 	propriétaire (peu importe le lieu où ils se trouvent)</a:t>
            </a:r>
          </a:p>
          <a:p>
            <a:pPr marL="342900" indent="-342900" algn="just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lang="fr-FR" sz="1600" b="1">
                <a:latin typeface="Calibri" pitchFamily="34" charset="0"/>
              </a:rPr>
              <a:t>les contrats d’assurance Responsabilité Civile (volet corporel)</a:t>
            </a:r>
          </a:p>
          <a:p>
            <a:pPr lvl="2" defTabSz="908050">
              <a:spcBef>
                <a:spcPct val="40000"/>
              </a:spcBef>
              <a:buClr>
                <a:schemeClr val="hlink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fr-FR" sz="1600">
                <a:latin typeface="Calibri" pitchFamily="34" charset="0"/>
              </a:rPr>
              <a:t>La garantie obligatoire couvre dans ce cas les préjudices corporels subis par les personnes  se trouvant dans le local assuré au moment du sinistre.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42938" y="5500688"/>
            <a:ext cx="8072437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08050" eaLnBrk="1" hangingPunct="1">
              <a:spcBef>
                <a:spcPts val="0"/>
              </a:spcBef>
              <a:buClr>
                <a:schemeClr val="hlink"/>
              </a:buClr>
              <a:buSzPct val="125000"/>
              <a:defRPr/>
            </a:pPr>
            <a:r>
              <a:rPr lang="fr-FR" b="1">
                <a:latin typeface="Calibri" pitchFamily="34" charset="0"/>
              </a:rPr>
              <a:t>Sont exclus </a:t>
            </a:r>
            <a:r>
              <a:rPr lang="fr-FR">
                <a:latin typeface="Calibri" pitchFamily="34" charset="0"/>
              </a:rPr>
              <a:t>: assurances de personnes, accident du travail, maritime, aviation, crédit, assistance, perte d’exploitation, culture et plantation agricole.</a:t>
            </a:r>
          </a:p>
        </p:txBody>
      </p:sp>
      <p:pic>
        <p:nvPicPr>
          <p:cNvPr id="18437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6515100"/>
            <a:ext cx="25717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12775" y="366713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Etendue de la couverture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6144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800100" lvl="1" indent="-342900" eaLnBrk="1" hangingPunct="1">
              <a:buClr>
                <a:schemeClr val="hlink"/>
              </a:buClr>
              <a:buSzPct val="120000"/>
              <a:buFont typeface="Wingdings 2" panose="05020102010507070707" pitchFamily="18" charset="2"/>
              <a:buNone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Seront fixés par l’Administration sur proposition du régulateur :</a:t>
            </a:r>
            <a:endParaRPr lang="fr-F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1" hangingPunct="1">
              <a:spcBef>
                <a:spcPts val="6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 l’étendue de la garantie</a:t>
            </a:r>
          </a:p>
          <a:p>
            <a:pPr lvl="2" eaLnBrk="1" hangingPunct="1">
              <a:spcBef>
                <a:spcPts val="6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 les franchises et plafonds d’indemnisation par contrat</a:t>
            </a:r>
          </a:p>
          <a:p>
            <a:pPr lvl="2" eaLnBrk="1" hangingPunct="1">
              <a:spcBef>
                <a:spcPts val="6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 le tarif</a:t>
            </a:r>
          </a:p>
          <a:p>
            <a:pPr>
              <a:defRPr/>
            </a:pPr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42938" y="3286125"/>
            <a:ext cx="8072437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fr-FR" sz="200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Plafond global fixé par voie réglementaire : </a:t>
            </a:r>
            <a:r>
              <a:rPr lang="fr-FR" sz="2000">
                <a:latin typeface="Calibri" pitchFamily="34" charset="0"/>
                <a:ea typeface="Calibri" pitchFamily="34" charset="0"/>
                <a:cs typeface="Calibri" pitchFamily="34" charset="0"/>
              </a:rPr>
              <a:t>les indemnités seront réduites de sorte qu’elles ne dépassent pas ensemble le plafond global.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4572000"/>
            <a:ext cx="6010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8" name="ZoneTexte 7"/>
          <p:cNvSpPr txBox="1"/>
          <p:nvPr/>
        </p:nvSpPr>
        <p:spPr>
          <a:xfrm>
            <a:off x="1571625" y="4286250"/>
            <a:ext cx="56880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400">
                <a:latin typeface="+mj-lt"/>
              </a:rPr>
              <a:t>Plafonds pour le démarrage du régime (en cours d’examen)</a:t>
            </a:r>
          </a:p>
        </p:txBody>
      </p:sp>
      <p:pic>
        <p:nvPicPr>
          <p:cNvPr id="19463" name="Picture 7" descr="Projet new logo fms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6480175"/>
            <a:ext cx="2571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D701394E-F483-4536-8625-C25C2FE86DB4}" type="slidenum">
              <a:rPr lang="fr-FR" altLang="fr-FR" sz="1200">
                <a:solidFill>
                  <a:srgbClr val="FFFFFF"/>
                </a:solidFill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 sz="1200">
              <a:solidFill>
                <a:srgbClr val="FFFFFF"/>
              </a:solidFill>
            </a:endParaRPr>
          </a:p>
        </p:txBody>
      </p:sp>
      <p:sp>
        <p:nvSpPr>
          <p:cNvPr id="20483" name="Text Box 32"/>
          <p:cNvSpPr txBox="1">
            <a:spLocks noChangeArrowheads="1"/>
          </p:cNvSpPr>
          <p:nvPr/>
        </p:nvSpPr>
        <p:spPr bwMode="auto">
          <a:xfrm>
            <a:off x="1044575" y="4525963"/>
            <a:ext cx="1655763" cy="66516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115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Assureurs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Text Box 33"/>
          <p:cNvSpPr txBox="1">
            <a:spLocks noChangeArrowheads="1"/>
          </p:cNvSpPr>
          <p:nvPr/>
        </p:nvSpPr>
        <p:spPr bwMode="auto">
          <a:xfrm>
            <a:off x="1044575" y="5441950"/>
            <a:ext cx="1660525" cy="468313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Assuré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Line 43"/>
          <p:cNvSpPr>
            <a:spLocks noChangeShapeType="1"/>
          </p:cNvSpPr>
          <p:nvPr/>
        </p:nvSpPr>
        <p:spPr bwMode="auto">
          <a:xfrm>
            <a:off x="1027113" y="2374900"/>
            <a:ext cx="80264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6" name="Line 44"/>
          <p:cNvSpPr>
            <a:spLocks noChangeShapeType="1"/>
          </p:cNvSpPr>
          <p:nvPr/>
        </p:nvSpPr>
        <p:spPr bwMode="auto">
          <a:xfrm>
            <a:off x="1039813" y="3808413"/>
            <a:ext cx="80264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7" name="Line 45"/>
          <p:cNvSpPr>
            <a:spLocks noChangeShapeType="1"/>
          </p:cNvSpPr>
          <p:nvPr/>
        </p:nvSpPr>
        <p:spPr bwMode="auto">
          <a:xfrm>
            <a:off x="1008063" y="4500563"/>
            <a:ext cx="80264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8" name="Line 46"/>
          <p:cNvSpPr>
            <a:spLocks noChangeShapeType="1"/>
          </p:cNvSpPr>
          <p:nvPr/>
        </p:nvSpPr>
        <p:spPr bwMode="auto">
          <a:xfrm>
            <a:off x="755650" y="5305425"/>
            <a:ext cx="8237538" cy="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9" name="Line 47"/>
          <p:cNvSpPr>
            <a:spLocks noChangeShapeType="1"/>
          </p:cNvSpPr>
          <p:nvPr/>
        </p:nvSpPr>
        <p:spPr bwMode="auto">
          <a:xfrm>
            <a:off x="739775" y="1481138"/>
            <a:ext cx="8313738" cy="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90" name="AutoShape 48"/>
          <p:cNvSpPr>
            <a:spLocks noChangeArrowheads="1"/>
          </p:cNvSpPr>
          <p:nvPr/>
        </p:nvSpPr>
        <p:spPr bwMode="auto">
          <a:xfrm>
            <a:off x="661988" y="1625600"/>
            <a:ext cx="171450" cy="1008063"/>
          </a:xfrm>
          <a:prstGeom prst="upArrow">
            <a:avLst>
              <a:gd name="adj1" fmla="val 50000"/>
              <a:gd name="adj2" fmla="val 149005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20491" name="AutoShape 49"/>
          <p:cNvSpPr>
            <a:spLocks noChangeArrowheads="1"/>
          </p:cNvSpPr>
          <p:nvPr/>
        </p:nvSpPr>
        <p:spPr bwMode="auto">
          <a:xfrm>
            <a:off x="646113" y="4217988"/>
            <a:ext cx="187325" cy="979487"/>
          </a:xfrm>
          <a:prstGeom prst="downArrow">
            <a:avLst>
              <a:gd name="adj1" fmla="val 50000"/>
              <a:gd name="adj2" fmla="val 169113"/>
            </a:avLst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20492" name="Text Box 50"/>
          <p:cNvSpPr txBox="1">
            <a:spLocks noChangeArrowheads="1"/>
          </p:cNvSpPr>
          <p:nvPr/>
        </p:nvSpPr>
        <p:spPr bwMode="auto">
          <a:xfrm rot="5400000">
            <a:off x="38101" y="3195637"/>
            <a:ext cx="1433512" cy="385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Plafond global</a:t>
            </a:r>
            <a:endParaRPr lang="fr-FR" altLang="fr-FR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3" name="Text Box 55"/>
          <p:cNvSpPr txBox="1">
            <a:spLocks noChangeArrowheads="1"/>
          </p:cNvSpPr>
          <p:nvPr/>
        </p:nvSpPr>
        <p:spPr bwMode="auto">
          <a:xfrm>
            <a:off x="1044575" y="3871913"/>
            <a:ext cx="1655763" cy="55721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Réassurance locale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4" name="Text Box 58"/>
          <p:cNvSpPr txBox="1">
            <a:spLocks noChangeArrowheads="1"/>
          </p:cNvSpPr>
          <p:nvPr/>
        </p:nvSpPr>
        <p:spPr bwMode="auto">
          <a:xfrm>
            <a:off x="1044575" y="4525963"/>
            <a:ext cx="1655763" cy="66516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115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Assureurs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Text Box 62"/>
          <p:cNvSpPr txBox="1">
            <a:spLocks noChangeArrowheads="1"/>
          </p:cNvSpPr>
          <p:nvPr/>
        </p:nvSpPr>
        <p:spPr bwMode="auto">
          <a:xfrm>
            <a:off x="1044575" y="5441950"/>
            <a:ext cx="1660525" cy="468313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Assuré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Text Box 63"/>
          <p:cNvSpPr txBox="1">
            <a:spLocks noChangeArrowheads="1"/>
          </p:cNvSpPr>
          <p:nvPr/>
        </p:nvSpPr>
        <p:spPr bwMode="auto">
          <a:xfrm>
            <a:off x="1044575" y="4525963"/>
            <a:ext cx="1655763" cy="66516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115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Assureurs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Text Box 65"/>
          <p:cNvSpPr txBox="1">
            <a:spLocks noChangeArrowheads="1"/>
          </p:cNvSpPr>
          <p:nvPr/>
        </p:nvSpPr>
        <p:spPr bwMode="auto">
          <a:xfrm>
            <a:off x="1047750" y="1625600"/>
            <a:ext cx="1657350" cy="64135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80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État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Text Box 74"/>
          <p:cNvSpPr txBox="1">
            <a:spLocks noChangeArrowheads="1"/>
          </p:cNvSpPr>
          <p:nvPr/>
        </p:nvSpPr>
        <p:spPr bwMode="auto">
          <a:xfrm>
            <a:off x="2995613" y="4673600"/>
            <a:ext cx="53705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partie du risque est prise en charge par les assureurs</a:t>
            </a:r>
            <a:endParaRPr lang="fr-FR" altLang="fr-FR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Text Box 77"/>
          <p:cNvSpPr txBox="1">
            <a:spLocks noChangeArrowheads="1"/>
          </p:cNvSpPr>
          <p:nvPr/>
        </p:nvSpPr>
        <p:spPr bwMode="auto">
          <a:xfrm>
            <a:off x="2951163" y="2987675"/>
            <a:ext cx="529272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Tranche couverte auprès des réassureurs internationaux.</a:t>
            </a:r>
            <a:endParaRPr lang="fr-FR" altLang="fr-FR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Text Box 78"/>
          <p:cNvSpPr txBox="1">
            <a:spLocks noChangeArrowheads="1"/>
          </p:cNvSpPr>
          <p:nvPr/>
        </p:nvSpPr>
        <p:spPr bwMode="auto">
          <a:xfrm>
            <a:off x="2995613" y="3854450"/>
            <a:ext cx="6057900" cy="579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Capacité de réassurance locale à travers une société de la place détenue par les sociétés d’assurance + réassureurs locaux</a:t>
            </a:r>
          </a:p>
        </p:txBody>
      </p:sp>
      <p:sp>
        <p:nvSpPr>
          <p:cNvPr id="20501" name="Text Box 79"/>
          <p:cNvSpPr txBox="1">
            <a:spLocks noChangeArrowheads="1"/>
          </p:cNvSpPr>
          <p:nvPr/>
        </p:nvSpPr>
        <p:spPr bwMode="auto">
          <a:xfrm>
            <a:off x="2987675" y="5370513"/>
            <a:ext cx="5508625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des dommages supportée par les assurés à travers les franchises et les plafonds par contrat. </a:t>
            </a:r>
          </a:p>
        </p:txBody>
      </p:sp>
      <p:sp>
        <p:nvSpPr>
          <p:cNvPr id="20502" name="Text Box 81"/>
          <p:cNvSpPr txBox="1">
            <a:spLocks noChangeArrowheads="1"/>
          </p:cNvSpPr>
          <p:nvPr/>
        </p:nvSpPr>
        <p:spPr bwMode="auto">
          <a:xfrm>
            <a:off x="1044575" y="4525963"/>
            <a:ext cx="1655763" cy="66516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115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Assureurs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Text Box 84"/>
          <p:cNvSpPr txBox="1">
            <a:spLocks noChangeArrowheads="1"/>
          </p:cNvSpPr>
          <p:nvPr/>
        </p:nvSpPr>
        <p:spPr bwMode="auto">
          <a:xfrm>
            <a:off x="1044575" y="5441950"/>
            <a:ext cx="1660525" cy="468313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Assurés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Text Box 85"/>
          <p:cNvSpPr txBox="1">
            <a:spLocks noChangeArrowheads="1"/>
          </p:cNvSpPr>
          <p:nvPr/>
        </p:nvSpPr>
        <p:spPr bwMode="auto">
          <a:xfrm>
            <a:off x="1044575" y="4525963"/>
            <a:ext cx="1655763" cy="665162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11500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Assureurs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Text Box 87"/>
          <p:cNvSpPr txBox="1">
            <a:spLocks noChangeArrowheads="1"/>
          </p:cNvSpPr>
          <p:nvPr/>
        </p:nvSpPr>
        <p:spPr bwMode="auto">
          <a:xfrm>
            <a:off x="1039813" y="2482850"/>
            <a:ext cx="1660525" cy="123190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Réassurance internationale</a:t>
            </a:r>
            <a:endParaRPr lang="fr-FR" altLang="fr-FR" sz="18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Text Box 76"/>
          <p:cNvSpPr txBox="1">
            <a:spLocks noChangeArrowheads="1"/>
          </p:cNvSpPr>
          <p:nvPr/>
        </p:nvSpPr>
        <p:spPr bwMode="auto">
          <a:xfrm>
            <a:off x="2963863" y="1625600"/>
            <a:ext cx="5854700" cy="641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08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0805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0805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0805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0805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</a:rPr>
              <a:t>la garantie de l’Etat couvre le risque de défaut de placement auprès des réassureurs ou de leur défaillance</a:t>
            </a:r>
          </a:p>
        </p:txBody>
      </p:sp>
      <p:pic>
        <p:nvPicPr>
          <p:cNvPr id="20507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7" name="Titre 1"/>
          <p:cNvSpPr>
            <a:spLocks noGrp="1"/>
          </p:cNvSpPr>
          <p:nvPr>
            <p:ph type="title"/>
          </p:nvPr>
        </p:nvSpPr>
        <p:spPr>
          <a:xfrm>
            <a:off x="612775" y="366713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Etendue de la couverture</a:t>
            </a:r>
          </a:p>
        </p:txBody>
      </p:sp>
      <p:pic>
        <p:nvPicPr>
          <p:cNvPr id="2050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6499225"/>
            <a:ext cx="2571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357188" y="581025"/>
            <a:ext cx="9144000" cy="990600"/>
          </a:xfrm>
        </p:spPr>
        <p:txBody>
          <a:bodyPr/>
          <a:lstStyle/>
          <a:p>
            <a:pPr defTabSz="908050">
              <a:lnSpc>
                <a:spcPct val="90000"/>
              </a:lnSpc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Volet allocataire : </a:t>
            </a:r>
            <a:r>
              <a:rPr lang="fr-FR" sz="3000"/>
              <a:t/>
            </a:r>
            <a:br>
              <a:rPr lang="fr-FR" sz="3000"/>
            </a:br>
            <a:r>
              <a:rPr lang="fr-FR" sz="2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+mn-cs"/>
              </a:rPr>
              <a:t>Fonds de solidarité contre les évènements catastrophiques</a:t>
            </a:r>
            <a:r>
              <a:rPr lang="fr-FR" sz="2400" b="1">
                <a:solidFill>
                  <a:srgbClr val="FFC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fr-FR" sz="2400" b="1">
                <a:solidFill>
                  <a:srgbClr val="FFC000"/>
                </a:solidFill>
                <a:latin typeface="Arial" pitchFamily="34" charset="0"/>
                <a:ea typeface="+mn-ea"/>
                <a:cs typeface="+mn-cs"/>
              </a:rPr>
            </a:br>
            <a:endParaRPr lang="fr-FR" sz="2400" b="1">
              <a:solidFill>
                <a:srgbClr val="FFC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5433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88900" algn="just" defTabSz="908050">
              <a:spcAft>
                <a:spcPct val="25000"/>
              </a:spcAft>
              <a:buClr>
                <a:schemeClr val="hlink"/>
              </a:buClr>
              <a:buSzPct val="125000"/>
              <a:buFont typeface="Wingdings" panose="05000000000000000000" pitchFamily="2" charset="2"/>
              <a:buNone/>
              <a:defRPr/>
            </a:pPr>
            <a:r>
              <a:rPr lang="fr-FR" altLang="ja-JP" sz="2000">
                <a:latin typeface="Calibri" pitchFamily="34" charset="0"/>
                <a:ea typeface="MS PGothic" pitchFamily="34" charset="-128"/>
              </a:rPr>
              <a:t>Indemnité pour le préjudice corporel : </a:t>
            </a:r>
            <a:r>
              <a:rPr lang="fr-FR" sz="2000">
                <a:latin typeface="Calibri" pitchFamily="34" charset="0"/>
              </a:rPr>
              <a:t>70% du barème applicable aux victimes d’accidents de  circulation.</a:t>
            </a:r>
          </a:p>
          <a:p>
            <a:pPr marL="88900" algn="just" defTabSz="908050">
              <a:spcAft>
                <a:spcPct val="30000"/>
              </a:spcAft>
              <a:buClr>
                <a:schemeClr val="hlink"/>
              </a:buClr>
              <a:buSzPct val="125000"/>
              <a:buFont typeface="Wingdings" panose="05000000000000000000" pitchFamily="2" charset="2"/>
              <a:buNone/>
              <a:defRPr/>
            </a:pPr>
            <a:r>
              <a:rPr lang="fr-FR" altLang="ja-JP" sz="2000">
                <a:latin typeface="Calibri" pitchFamily="34" charset="0"/>
                <a:ea typeface="MS PGothic" pitchFamily="34" charset="-128"/>
              </a:rPr>
              <a:t>Allocation au profit des personnes dont la résidence principale est déclarée inhabitable :</a:t>
            </a:r>
          </a:p>
          <a:p>
            <a:pPr marL="877888" lvl="1" indent="-342900" algn="just" defTabSz="908050">
              <a:buClr>
                <a:schemeClr val="tx1"/>
              </a:buClr>
              <a:buFontTx/>
              <a:buChar char="•"/>
              <a:defRPr/>
            </a:pPr>
            <a:r>
              <a:rPr lang="fr-FR" altLang="ja-JP" sz="2000">
                <a:latin typeface="Calibri" pitchFamily="34" charset="0"/>
                <a:ea typeface="MS PGothic" pitchFamily="34" charset="-128"/>
              </a:rPr>
              <a:t>allocation d’aide à la réhabilitation des locaux au profit du propriétaire (qui ne peut être supérieur ni à 70 % de la valeur de reconstruction ni à un plafond fixé par voie réglementaire)</a:t>
            </a:r>
          </a:p>
          <a:p>
            <a:pPr marL="877888" lvl="1" indent="-342900" algn="just" defTabSz="9080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fr-FR" altLang="ja-JP" sz="2000">
                <a:latin typeface="Calibri" pitchFamily="34" charset="0"/>
                <a:ea typeface="MS PGothic" pitchFamily="34" charset="-128"/>
              </a:rPr>
              <a:t>allocation pour privation de jouissance pour les occupants ( 6 mois de loyer).</a:t>
            </a:r>
            <a:endParaRPr lang="fr-FR" altLang="ja-JP" sz="2000">
              <a:solidFill>
                <a:schemeClr val="tx2"/>
              </a:solidFill>
              <a:latin typeface="Calibri" pitchFamily="34" charset="0"/>
              <a:ea typeface="MS PGothic" pitchFamily="34" charset="-128"/>
            </a:endParaRPr>
          </a:p>
          <a:p>
            <a:pPr algn="just" defTabSz="908050">
              <a:spcBef>
                <a:spcPct val="40000"/>
              </a:spcBef>
              <a:buClr>
                <a:srgbClr val="0066FF"/>
              </a:buClr>
              <a:buSzPct val="105000"/>
              <a:buFont typeface="Wingdings" panose="05000000000000000000" pitchFamily="2" charset="2"/>
              <a:buNone/>
              <a:defRPr/>
            </a:pPr>
            <a:endParaRPr lang="fr-FR" sz="2000">
              <a:latin typeface="Calibri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42938" y="5286375"/>
            <a:ext cx="8072437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algn="just" defTabSz="908050" eaLnBrk="1" hangingPunct="1">
              <a:spcBef>
                <a:spcPct val="30000"/>
              </a:spcBef>
              <a:spcAft>
                <a:spcPct val="80000"/>
              </a:spcAft>
              <a:buClr>
                <a:schemeClr val="hlink"/>
              </a:buClr>
              <a:buSzPct val="125000"/>
              <a:defRPr/>
            </a:pPr>
            <a:r>
              <a:rPr lang="fr-FR" sz="2000" b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Alimentation du FSEC : D</a:t>
            </a:r>
            <a:r>
              <a:rPr lang="fr-FR" sz="200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otation initiale du Fonds de solidarité des assurances + taxe parafiscale sur les contrats d’assurance</a:t>
            </a:r>
            <a:r>
              <a:rPr lang="fr-F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21509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6480175"/>
            <a:ext cx="2571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571500" y="43815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fr-FR" sz="24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+mn-cs"/>
              </a:rPr>
              <a:t>Rôle de l’état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71638"/>
            <a:ext cx="8153400" cy="34004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fr-FR" sz="2000">
                <a:solidFill>
                  <a:srgbClr val="0070C0"/>
                </a:solidFill>
                <a:latin typeface="Calibri" pitchFamily="34" charset="0"/>
              </a:rPr>
              <a:t>Déclaration de l’évènement catastrophique (acte administratif).</a:t>
            </a:r>
          </a:p>
          <a:p>
            <a:pPr>
              <a:defRPr/>
            </a:pPr>
            <a:r>
              <a:rPr lang="fr-FR" sz="2000">
                <a:solidFill>
                  <a:schemeClr val="tx2"/>
                </a:solidFill>
                <a:latin typeface="Calibri" pitchFamily="34" charset="0"/>
              </a:rPr>
              <a:t>Le gouvernement fixe les niveaux des plafonds globaux permettant une couverture raisonnable  (Evaluation du sinistre maximum probable à 100 ans).</a:t>
            </a:r>
          </a:p>
          <a:p>
            <a:pPr>
              <a:defRPr/>
            </a:pPr>
            <a:r>
              <a:rPr lang="fr-FR" sz="2000">
                <a:solidFill>
                  <a:schemeClr val="tx2"/>
                </a:solidFill>
                <a:latin typeface="Calibri" pitchFamily="34" charset="0"/>
              </a:rPr>
              <a:t>Le différentiel de couverture est pris en charge par l’Etat/FSEC qui agit comme un réassureur </a:t>
            </a:r>
            <a:r>
              <a:rPr lang="fr-FR" sz="2000">
                <a:solidFill>
                  <a:srgbClr val="FF0000"/>
                </a:solidFill>
                <a:latin typeface="Calibri" pitchFamily="34" charset="0"/>
              </a:rPr>
              <a:t>(cas d’</a:t>
            </a:r>
            <a:r>
              <a:rPr lang="fr-FR" sz="2000" err="1">
                <a:solidFill>
                  <a:srgbClr val="FF0000"/>
                </a:solidFill>
                <a:latin typeface="Calibri" pitchFamily="34" charset="0"/>
              </a:rPr>
              <a:t>insufisance</a:t>
            </a:r>
            <a:r>
              <a:rPr lang="fr-FR" sz="2000">
                <a:solidFill>
                  <a:srgbClr val="FF0000"/>
                </a:solidFill>
                <a:latin typeface="Calibri" pitchFamily="34" charset="0"/>
              </a:rPr>
              <a:t> de la réassurance internationale).</a:t>
            </a:r>
          </a:p>
          <a:p>
            <a:pPr>
              <a:defRPr/>
            </a:pPr>
            <a:r>
              <a:rPr lang="fr-FR" sz="2000">
                <a:solidFill>
                  <a:schemeClr val="tx2"/>
                </a:solidFill>
                <a:latin typeface="Calibri" pitchFamily="34" charset="0"/>
              </a:rPr>
              <a:t>L’Etat est également garant en cas de défaillance des réassureurs.</a:t>
            </a:r>
          </a:p>
          <a:p>
            <a:pPr>
              <a:defRPr/>
            </a:pPr>
            <a:r>
              <a:rPr lang="fr-FR" sz="2000">
                <a:solidFill>
                  <a:srgbClr val="0070C0"/>
                </a:solidFill>
                <a:latin typeface="Calibri" pitchFamily="34" charset="0"/>
              </a:rPr>
              <a:t>Garantie de l’état donnée  à la CAT et au réassureur national qui administrent le système.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fr-FR" sz="200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endParaRPr lang="fr-FR" sz="200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endParaRPr lang="fr-FR" sz="200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2532" name="Picture 7" descr="Projet new logo fm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0"/>
            <a:ext cx="2854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53188"/>
            <a:ext cx="2571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588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Tw Cen MT</vt:lpstr>
      <vt:lpstr>Wingdings</vt:lpstr>
      <vt:lpstr>Wingdings 2</vt:lpstr>
      <vt:lpstr>Médian</vt:lpstr>
      <vt:lpstr>Loi portant sur la couverture des risques catastrophiques</vt:lpstr>
      <vt:lpstr>PowerPoint Presentation</vt:lpstr>
      <vt:lpstr>PowerPoint Presentation</vt:lpstr>
      <vt:lpstr>Régime à deux volets</vt:lpstr>
      <vt:lpstr>Volet assurantiel : Une démarche originale </vt:lpstr>
      <vt:lpstr>Etendue de la couverture</vt:lpstr>
      <vt:lpstr>Etendue de la couverture</vt:lpstr>
      <vt:lpstr>Volet allocataire :  Fonds de solidarité contre les évènements catastrophiques </vt:lpstr>
      <vt:lpstr>Rôle de l’état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Loi portant sur la couverture des risques catastrophiques</dc:title>
  <dc:creator>Fatou Assah</dc:creator>
  <cp:lastModifiedBy>Fatou Assah</cp:lastModifiedBy>
  <cp:revision>2</cp:revision>
  <cp:lastPrinted>2017-02-09T14:55:11Z</cp:lastPrinted>
  <dcterms:modified xsi:type="dcterms:W3CDTF">2017-02-14T07:25:52Z</dcterms:modified>
</cp:coreProperties>
</file>